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9" r:id="rId2"/>
  </p:sldMasterIdLst>
  <p:notesMasterIdLst>
    <p:notesMasterId r:id="rId25"/>
  </p:notesMasterIdLst>
  <p:sldIdLst>
    <p:sldId id="256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0" r:id="rId12"/>
    <p:sldId id="271" r:id="rId13"/>
    <p:sldId id="272" r:id="rId14"/>
    <p:sldId id="274" r:id="rId15"/>
    <p:sldId id="276" r:id="rId16"/>
    <p:sldId id="275" r:id="rId17"/>
    <p:sldId id="277" r:id="rId18"/>
    <p:sldId id="278" r:id="rId19"/>
    <p:sldId id="280" r:id="rId20"/>
    <p:sldId id="279" r:id="rId21"/>
    <p:sldId id="281" r:id="rId22"/>
    <p:sldId id="282" r:id="rId23"/>
    <p:sldId id="259" r:id="rId24"/>
  </p:sldIdLst>
  <p:sldSz cx="12192000" cy="6858000"/>
  <p:notesSz cx="9926638" cy="6797675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Fira Sans" panose="020B0604020202020204" charset="0"/>
      <p:regular r:id="rId30"/>
      <p:bold r:id="rId31"/>
      <p:italic r:id="rId32"/>
      <p:boldItalic r:id="rId33"/>
    </p:embeddedFont>
    <p:embeddedFont>
      <p:font typeface="Fira Sans Light" panose="020B0604020202020204" charset="0"/>
      <p:regular r:id="rId34"/>
      <p:bold r:id="rId35"/>
      <p:italic r:id="rId36"/>
      <p:boldItalic r:id="rId37"/>
    </p:embeddedFont>
    <p:embeddedFont>
      <p:font typeface="Fira Sans Medium" panose="020B0604020202020204" charset="0"/>
      <p:regular r:id="rId38"/>
      <p:bold r:id="rId39"/>
      <p:italic r:id="rId40"/>
      <p:boldItalic r:id="rId41"/>
    </p:embeddedFont>
    <p:embeddedFont>
      <p:font typeface="Wingdings 3" panose="05040102010807070707" pitchFamily="18" charset="2"/>
      <p:regular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3" roundtripDataSignature="AMtx7mi6k8BHGn3AC51vrOI3LKo5iAIQ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7" autoAdjust="0"/>
    <p:restoredTop sz="94602" autoAdjust="0"/>
  </p:normalViewPr>
  <p:slideViewPr>
    <p:cSldViewPr snapToGrid="0">
      <p:cViewPr varScale="1">
        <p:scale>
          <a:sx n="79" d="100"/>
          <a:sy n="79" d="100"/>
        </p:scale>
        <p:origin x="158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customschemas.google.com/relationships/presentationmetadata" Target="meta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4301543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622799" y="0"/>
            <a:ext cx="4301543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1" y="6456612"/>
            <a:ext cx="4301543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294638e5c9_3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g1294638e5c9_3_9:notes"/>
          <p:cNvSpPr txBox="1">
            <a:spLocks noGrp="1"/>
          </p:cNvSpPr>
          <p:nvPr>
            <p:ph type="body" idx="1"/>
          </p:nvPr>
        </p:nvSpPr>
        <p:spPr>
          <a:xfrm>
            <a:off x="992665" y="3271381"/>
            <a:ext cx="7941252" cy="2676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g1294638e5c9_3_9:notes"/>
          <p:cNvSpPr txBox="1">
            <a:spLocks noGrp="1"/>
          </p:cNvSpPr>
          <p:nvPr>
            <p:ph type="sldNum" idx="12"/>
          </p:nvPr>
        </p:nvSpPr>
        <p:spPr>
          <a:xfrm>
            <a:off x="5622798" y="6456612"/>
            <a:ext cx="4301603" cy="341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27d0408ef0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5851525" y="582613"/>
            <a:ext cx="2792413" cy="1570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127d0408ef0_0_136:notes"/>
          <p:cNvSpPr txBox="1">
            <a:spLocks noGrp="1"/>
          </p:cNvSpPr>
          <p:nvPr>
            <p:ph type="body" idx="1"/>
          </p:nvPr>
        </p:nvSpPr>
        <p:spPr>
          <a:xfrm>
            <a:off x="1449588" y="2240213"/>
            <a:ext cx="11596602" cy="1832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</p:txBody>
      </p:sp>
      <p:sp>
        <p:nvSpPr>
          <p:cNvPr id="108" name="Google Shape;108;g127d0408ef0_0_136:notes"/>
          <p:cNvSpPr txBox="1">
            <a:spLocks noGrp="1"/>
          </p:cNvSpPr>
          <p:nvPr>
            <p:ph type="sldNum" idx="12"/>
          </p:nvPr>
        </p:nvSpPr>
        <p:spPr>
          <a:xfrm>
            <a:off x="8210967" y="4421431"/>
            <a:ext cx="6281627" cy="233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27d0408ef0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5851525" y="582613"/>
            <a:ext cx="2792413" cy="1570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127d0408ef0_0_136:notes"/>
          <p:cNvSpPr txBox="1">
            <a:spLocks noGrp="1"/>
          </p:cNvSpPr>
          <p:nvPr>
            <p:ph type="body" idx="1"/>
          </p:nvPr>
        </p:nvSpPr>
        <p:spPr>
          <a:xfrm>
            <a:off x="1449588" y="2240213"/>
            <a:ext cx="11596602" cy="1832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</p:txBody>
      </p:sp>
      <p:sp>
        <p:nvSpPr>
          <p:cNvPr id="108" name="Google Shape;108;g127d0408ef0_0_136:notes"/>
          <p:cNvSpPr txBox="1">
            <a:spLocks noGrp="1"/>
          </p:cNvSpPr>
          <p:nvPr>
            <p:ph type="sldNum" idx="12"/>
          </p:nvPr>
        </p:nvSpPr>
        <p:spPr>
          <a:xfrm>
            <a:off x="8210967" y="4421431"/>
            <a:ext cx="6281627" cy="233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de-DE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14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6443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27d0408ef0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5851525" y="582613"/>
            <a:ext cx="2792413" cy="15700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127d0408ef0_0_136:notes"/>
          <p:cNvSpPr txBox="1">
            <a:spLocks noGrp="1"/>
          </p:cNvSpPr>
          <p:nvPr>
            <p:ph type="body" idx="1"/>
          </p:nvPr>
        </p:nvSpPr>
        <p:spPr>
          <a:xfrm>
            <a:off x="1449588" y="2240213"/>
            <a:ext cx="11596602" cy="1832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endParaRPr/>
          </a:p>
        </p:txBody>
      </p:sp>
      <p:sp>
        <p:nvSpPr>
          <p:cNvPr id="108" name="Google Shape;108;g127d0408ef0_0_136:notes"/>
          <p:cNvSpPr txBox="1">
            <a:spLocks noGrp="1"/>
          </p:cNvSpPr>
          <p:nvPr>
            <p:ph type="sldNum" idx="12"/>
          </p:nvPr>
        </p:nvSpPr>
        <p:spPr>
          <a:xfrm>
            <a:off x="8210967" y="4421431"/>
            <a:ext cx="6281627" cy="233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de-DE"/>
              <a:t>16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294638e5c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g1294638e5c9_0_0:notes"/>
          <p:cNvSpPr txBox="1">
            <a:spLocks noGrp="1"/>
          </p:cNvSpPr>
          <p:nvPr>
            <p:ph type="body" idx="1"/>
          </p:nvPr>
        </p:nvSpPr>
        <p:spPr>
          <a:xfrm>
            <a:off x="992665" y="3271381"/>
            <a:ext cx="7941252" cy="2676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4" name="Google Shape;124;g1294638e5c9_0_0:notes"/>
          <p:cNvSpPr txBox="1">
            <a:spLocks noGrp="1"/>
          </p:cNvSpPr>
          <p:nvPr>
            <p:ph type="sldNum" idx="12"/>
          </p:nvPr>
        </p:nvSpPr>
        <p:spPr>
          <a:xfrm>
            <a:off x="5622798" y="6456612"/>
            <a:ext cx="4301603" cy="341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de-DE"/>
              <a:t>22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d/4.0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d/4.0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d/4.0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d/4.0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t B">
  <p:cSld name="Start B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5"/>
          <p:cNvSpPr txBox="1">
            <a:spLocks noGrp="1"/>
          </p:cNvSpPr>
          <p:nvPr>
            <p:ph type="ctrTitle"/>
          </p:nvPr>
        </p:nvSpPr>
        <p:spPr>
          <a:xfrm>
            <a:off x="283886" y="914400"/>
            <a:ext cx="5005664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Fira Sans"/>
              <a:buNone/>
              <a:defRPr sz="3600" b="1">
                <a:solidFill>
                  <a:schemeClr val="accent3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subTitle" idx="1"/>
          </p:nvPr>
        </p:nvSpPr>
        <p:spPr>
          <a:xfrm>
            <a:off x="283886" y="4611756"/>
            <a:ext cx="5005664" cy="33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ira Sans Light"/>
              <a:buNone/>
              <a:defRPr sz="1800">
                <a:solidFill>
                  <a:schemeClr val="dk1"/>
                </a:solidFill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3750"/>
              </a:lnSpc>
              <a:spcBef>
                <a:spcPts val="1134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3750"/>
              </a:lnSpc>
              <a:spcBef>
                <a:spcPts val="1134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9" name="Google Shape;19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41950" y="762000"/>
            <a:ext cx="6597651" cy="52674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t B">
  <p:cSld name="Start B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5"/>
          <p:cNvSpPr txBox="1">
            <a:spLocks noGrp="1"/>
          </p:cNvSpPr>
          <p:nvPr>
            <p:ph type="ctrTitle"/>
          </p:nvPr>
        </p:nvSpPr>
        <p:spPr>
          <a:xfrm>
            <a:off x="283886" y="914400"/>
            <a:ext cx="5005664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500"/>
              <a:buFont typeface="Fira Sans"/>
              <a:buNone/>
              <a:defRPr sz="3600" b="1">
                <a:solidFill>
                  <a:schemeClr val="accent3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subTitle" idx="1"/>
          </p:nvPr>
        </p:nvSpPr>
        <p:spPr>
          <a:xfrm>
            <a:off x="283886" y="4611756"/>
            <a:ext cx="5005664" cy="33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ira Sans Light"/>
              <a:buNone/>
              <a:defRPr sz="1800">
                <a:solidFill>
                  <a:schemeClr val="dk1"/>
                </a:solidFill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3750"/>
              </a:lnSpc>
              <a:spcBef>
                <a:spcPts val="1134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3750"/>
              </a:lnSpc>
              <a:spcBef>
                <a:spcPts val="1134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9" name="Google Shape;19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441950" y="762000"/>
            <a:ext cx="6597651" cy="52674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4241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ement B">
  <p:cSld name="Statement B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22" name="Google Shape;22;p27"/>
          <p:cNvSpPr txBox="1">
            <a:spLocks noGrp="1"/>
          </p:cNvSpPr>
          <p:nvPr>
            <p:ph type="ctrTitle"/>
          </p:nvPr>
        </p:nvSpPr>
        <p:spPr>
          <a:xfrm>
            <a:off x="790672" y="1631716"/>
            <a:ext cx="9309600" cy="2901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Light"/>
              <a:buNone/>
              <a:defRPr sz="60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7"/>
          <p:cNvSpPr txBox="1">
            <a:spLocks noGrp="1"/>
          </p:cNvSpPr>
          <p:nvPr>
            <p:ph type="body" idx="1"/>
          </p:nvPr>
        </p:nvSpPr>
        <p:spPr>
          <a:xfrm>
            <a:off x="822499" y="4808092"/>
            <a:ext cx="9277773" cy="842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ira Sans Medium"/>
              <a:buNone/>
              <a:defRPr sz="2000">
                <a:solidFill>
                  <a:schemeClr val="lt1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27829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alt">
  <p:cSld name="Inhal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7"/>
          <p:cNvSpPr txBox="1">
            <a:spLocks noGrp="1"/>
          </p:cNvSpPr>
          <p:nvPr>
            <p:ph type="title"/>
          </p:nvPr>
        </p:nvSpPr>
        <p:spPr>
          <a:xfrm>
            <a:off x="838199" y="439774"/>
            <a:ext cx="7218367" cy="76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Medium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7"/>
          <p:cNvSpPr txBox="1">
            <a:spLocks noGrp="1"/>
          </p:cNvSpPr>
          <p:nvPr>
            <p:ph type="body" idx="1"/>
          </p:nvPr>
        </p:nvSpPr>
        <p:spPr>
          <a:xfrm>
            <a:off x="838200" y="1701562"/>
            <a:ext cx="1069287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 sz="1800"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7"/>
          <p:cNvSpPr txBox="1">
            <a:spLocks noGrp="1"/>
          </p:cNvSpPr>
          <p:nvPr>
            <p:ph type="dt" idx="10"/>
          </p:nvPr>
        </p:nvSpPr>
        <p:spPr>
          <a:xfrm>
            <a:off x="10204101" y="6403006"/>
            <a:ext cx="777192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7777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ftr" idx="11"/>
          </p:nvPr>
        </p:nvSpPr>
        <p:spPr>
          <a:xfrm>
            <a:off x="1918313" y="6403000"/>
            <a:ext cx="80832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sldNum" idx="12"/>
          </p:nvPr>
        </p:nvSpPr>
        <p:spPr>
          <a:xfrm>
            <a:off x="11183814" y="6403006"/>
            <a:ext cx="34726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L="0" marR="0" lvl="1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marL="0" marR="0" lvl="2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marL="0" marR="0" lvl="3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marL="0" marR="0" lvl="4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marL="0" marR="0" lvl="5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marL="0" marR="0" lvl="6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marL="0" marR="0" lvl="7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marL="0" marR="0" lvl="8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body" idx="2"/>
          </p:nvPr>
        </p:nvSpPr>
        <p:spPr>
          <a:xfrm>
            <a:off x="838199" y="805100"/>
            <a:ext cx="7218367" cy="60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Light"/>
              <a:buNone/>
              <a:defRPr sz="2400">
                <a:solidFill>
                  <a:schemeClr val="dk2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175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4681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type="obj">
  <p:cSld name="Titel und Inhal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128f5c9e7e7_1_199"/>
          <p:cNvSpPr txBox="1">
            <a:spLocks noGrp="1"/>
          </p:cNvSpPr>
          <p:nvPr>
            <p:ph type="title"/>
          </p:nvPr>
        </p:nvSpPr>
        <p:spPr>
          <a:xfrm>
            <a:off x="838200" y="439774"/>
            <a:ext cx="10515600" cy="9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g128f5c9e7e7_1_199"/>
          <p:cNvSpPr txBox="1">
            <a:spLocks noGrp="1"/>
          </p:cNvSpPr>
          <p:nvPr>
            <p:ph type="body" idx="1"/>
          </p:nvPr>
        </p:nvSpPr>
        <p:spPr>
          <a:xfrm>
            <a:off x="838200" y="1778970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marL="914400" lvl="1" indent="-3556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20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175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g128f5c9e7e7_1_199"/>
          <p:cNvSpPr txBox="1">
            <a:spLocks noGrp="1"/>
          </p:cNvSpPr>
          <p:nvPr>
            <p:ph type="dt" idx="10"/>
          </p:nvPr>
        </p:nvSpPr>
        <p:spPr>
          <a:xfrm>
            <a:off x="10204101" y="6403006"/>
            <a:ext cx="7773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g128f5c9e7e7_1_199"/>
          <p:cNvSpPr txBox="1">
            <a:spLocks noGrp="1"/>
          </p:cNvSpPr>
          <p:nvPr>
            <p:ph type="ftr" idx="11"/>
          </p:nvPr>
        </p:nvSpPr>
        <p:spPr>
          <a:xfrm>
            <a:off x="1918313" y="6403000"/>
            <a:ext cx="80832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g128f5c9e7e7_1_199"/>
          <p:cNvSpPr txBox="1">
            <a:spLocks noGrp="1"/>
          </p:cNvSpPr>
          <p:nvPr>
            <p:ph type="sldNum" idx="12"/>
          </p:nvPr>
        </p:nvSpPr>
        <p:spPr>
          <a:xfrm>
            <a:off x="11183814" y="6403006"/>
            <a:ext cx="347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L="0" marR="0" lvl="1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marL="0" marR="0" lvl="2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marL="0" marR="0" lvl="3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marL="0" marR="0" lvl="4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marL="0" marR="0" lvl="5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marL="0" marR="0" lvl="6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marL="0" marR="0" lvl="7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marL="0" marR="0" lvl="8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035323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kasten">
  <p:cSld name="Infokaste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2"/>
          <p:cNvSpPr txBox="1">
            <a:spLocks noGrp="1"/>
          </p:cNvSpPr>
          <p:nvPr>
            <p:ph type="title"/>
          </p:nvPr>
        </p:nvSpPr>
        <p:spPr>
          <a:xfrm>
            <a:off x="838199" y="439774"/>
            <a:ext cx="7218367" cy="76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Medium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1"/>
          </p:nvPr>
        </p:nvSpPr>
        <p:spPr>
          <a:xfrm>
            <a:off x="838199" y="1778970"/>
            <a:ext cx="721836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dt" idx="10"/>
          </p:nvPr>
        </p:nvSpPr>
        <p:spPr>
          <a:xfrm>
            <a:off x="10204101" y="6403006"/>
            <a:ext cx="777192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7777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ftr" idx="11"/>
          </p:nvPr>
        </p:nvSpPr>
        <p:spPr>
          <a:xfrm>
            <a:off x="1918313" y="6403000"/>
            <a:ext cx="80832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sldNum" idx="12"/>
          </p:nvPr>
        </p:nvSpPr>
        <p:spPr>
          <a:xfrm>
            <a:off x="11183814" y="6403006"/>
            <a:ext cx="34726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L="0" marR="0" lvl="1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marL="0" marR="0" lvl="2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marL="0" marR="0" lvl="3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marL="0" marR="0" lvl="4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marL="0" marR="0" lvl="5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marL="0" marR="0" lvl="6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marL="0" marR="0" lvl="7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marL="0" marR="0" lvl="8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body" idx="2"/>
          </p:nvPr>
        </p:nvSpPr>
        <p:spPr>
          <a:xfrm>
            <a:off x="838199" y="805100"/>
            <a:ext cx="7218367" cy="60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Light"/>
              <a:buNone/>
              <a:defRPr sz="2400">
                <a:solidFill>
                  <a:schemeClr val="dk2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175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body" idx="3"/>
          </p:nvPr>
        </p:nvSpPr>
        <p:spPr>
          <a:xfrm>
            <a:off x="8254301" y="1791496"/>
            <a:ext cx="3289300" cy="1878630"/>
          </a:xfrm>
          <a:prstGeom prst="rect">
            <a:avLst/>
          </a:prstGeom>
          <a:solidFill>
            <a:srgbClr val="EEF1F2"/>
          </a:solidFill>
          <a:ln>
            <a:noFill/>
          </a:ln>
        </p:spPr>
        <p:txBody>
          <a:bodyPr spcFirstLastPara="1" wrap="square" lIns="180000" tIns="180000" rIns="180000" bIns="18000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 Medium"/>
              <a:buNone/>
              <a:defRPr sz="1600" b="0"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2"/>
          <p:cNvSpPr txBox="1">
            <a:spLocks noGrp="1"/>
          </p:cNvSpPr>
          <p:nvPr>
            <p:ph type="body" idx="4"/>
          </p:nvPr>
        </p:nvSpPr>
        <p:spPr>
          <a:xfrm>
            <a:off x="8254301" y="3827402"/>
            <a:ext cx="3289300" cy="187863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0000" tIns="180000" rIns="180000" bIns="18000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Medium"/>
              <a:buNone/>
              <a:defRPr sz="1600">
                <a:solidFill>
                  <a:schemeClr val="lt1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2"/>
          <p:cNvSpPr txBox="1">
            <a:spLocks noGrp="1"/>
          </p:cNvSpPr>
          <p:nvPr>
            <p:ph type="body" idx="5"/>
          </p:nvPr>
        </p:nvSpPr>
        <p:spPr>
          <a:xfrm>
            <a:off x="8432086" y="2364236"/>
            <a:ext cx="2921715" cy="1064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 Light"/>
              <a:buNone/>
              <a:defRPr sz="1600" b="0"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body" idx="6"/>
          </p:nvPr>
        </p:nvSpPr>
        <p:spPr>
          <a:xfrm>
            <a:off x="8432086" y="4408441"/>
            <a:ext cx="2921715" cy="1064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Light"/>
              <a:buNone/>
              <a:defRPr sz="1600" b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08905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t A">
  <p:cSld name="Start A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9"/>
          <p:cNvSpPr txBox="1">
            <a:spLocks noGrp="1"/>
          </p:cNvSpPr>
          <p:nvPr>
            <p:ph type="ctrTitle"/>
          </p:nvPr>
        </p:nvSpPr>
        <p:spPr>
          <a:xfrm>
            <a:off x="790673" y="1612667"/>
            <a:ext cx="9326342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Fira Sans Light"/>
              <a:buNone/>
              <a:defRPr sz="5000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9"/>
          <p:cNvSpPr txBox="1">
            <a:spLocks noGrp="1"/>
          </p:cNvSpPr>
          <p:nvPr>
            <p:ph type="subTitle" idx="1"/>
          </p:nvPr>
        </p:nvSpPr>
        <p:spPr>
          <a:xfrm>
            <a:off x="790673" y="4003898"/>
            <a:ext cx="9326342" cy="1449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Fira Sans Light"/>
              <a:buNone/>
              <a:defRPr sz="5000">
                <a:solidFill>
                  <a:schemeClr val="dk2"/>
                </a:solidFill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3750"/>
              </a:lnSpc>
              <a:spcBef>
                <a:spcPts val="1134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3750"/>
              </a:lnSpc>
              <a:spcBef>
                <a:spcPts val="1134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body" idx="2"/>
          </p:nvPr>
        </p:nvSpPr>
        <p:spPr>
          <a:xfrm>
            <a:off x="822499" y="5760592"/>
            <a:ext cx="929451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None/>
              <a:defRPr sz="1200"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body" idx="3"/>
          </p:nvPr>
        </p:nvSpPr>
        <p:spPr>
          <a:xfrm>
            <a:off x="822499" y="5981171"/>
            <a:ext cx="929451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None/>
              <a:defRPr sz="1200"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3" name="Google Shape;53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952558" y="5889176"/>
            <a:ext cx="838200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9"/>
          <p:cNvSpPr txBox="1"/>
          <p:nvPr/>
        </p:nvSpPr>
        <p:spPr>
          <a:xfrm>
            <a:off x="9797832" y="5828239"/>
            <a:ext cx="2130534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Fira Sans Medium"/>
              <a:buNone/>
            </a:pPr>
            <a:r>
              <a:rPr lang="de-DE" sz="7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This work is licensed under a </a:t>
            </a:r>
            <a:r>
              <a:rPr lang="de-DE" sz="700" b="0" i="0" u="sng" strike="noStrike" cap="none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sym typeface="Fira Sans Mediu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Attribution-NoDerivatives 4.0 International License</a:t>
            </a:r>
            <a:r>
              <a:rPr lang="de-DE" sz="700" b="0" i="0" u="none" strike="noStrike" cap="none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.</a:t>
            </a:r>
            <a:endParaRPr sz="700" b="0" i="0" u="none" strike="noStrike" cap="none">
              <a:solidFill>
                <a:schemeClr val="dk1"/>
              </a:solidFill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2036709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t C">
  <p:cSld name="Start C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57" name="Google Shape;57;p20"/>
          <p:cNvSpPr txBox="1">
            <a:spLocks noGrp="1"/>
          </p:cNvSpPr>
          <p:nvPr>
            <p:ph type="ctrTitle"/>
          </p:nvPr>
        </p:nvSpPr>
        <p:spPr>
          <a:xfrm>
            <a:off x="790673" y="1612667"/>
            <a:ext cx="9315853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ira Sans Light"/>
              <a:buNone/>
              <a:defRPr sz="50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subTitle" idx="1"/>
          </p:nvPr>
        </p:nvSpPr>
        <p:spPr>
          <a:xfrm>
            <a:off x="790673" y="4003898"/>
            <a:ext cx="9315853" cy="1449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Fira Sans Light"/>
              <a:buNone/>
              <a:defRPr sz="5000">
                <a:solidFill>
                  <a:schemeClr val="dk2"/>
                </a:solidFill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3750"/>
              </a:lnSpc>
              <a:spcBef>
                <a:spcPts val="1134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3750"/>
              </a:lnSpc>
              <a:spcBef>
                <a:spcPts val="1134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body" idx="2"/>
          </p:nvPr>
        </p:nvSpPr>
        <p:spPr>
          <a:xfrm>
            <a:off x="822499" y="5760592"/>
            <a:ext cx="9284027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Fira Sans"/>
              <a:buNone/>
              <a:defRPr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body" idx="3"/>
          </p:nvPr>
        </p:nvSpPr>
        <p:spPr>
          <a:xfrm>
            <a:off x="822499" y="5981171"/>
            <a:ext cx="9284027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Fira Sans"/>
              <a:buNone/>
              <a:defRPr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1" name="Google Shape;61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952558" y="5889176"/>
            <a:ext cx="838200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0"/>
          <p:cNvSpPr txBox="1"/>
          <p:nvPr/>
        </p:nvSpPr>
        <p:spPr>
          <a:xfrm>
            <a:off x="9797832" y="5828239"/>
            <a:ext cx="2130534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Fira Sans Medium"/>
              <a:buNone/>
            </a:pPr>
            <a:r>
              <a:rPr lang="de-DE" sz="7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This work is licensed under a </a:t>
            </a:r>
            <a:r>
              <a:rPr lang="de-DE" sz="700" b="0" i="0" u="sng" strike="noStrike" cap="none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sym typeface="Fira Sans Mediu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Attribution-NoDerivatives 4.0 International License</a:t>
            </a:r>
            <a:r>
              <a:rPr lang="de-DE" sz="700" b="0" i="0" u="none" strike="noStrike" cap="none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.</a:t>
            </a:r>
            <a:endParaRPr sz="700" b="0" i="0" u="none" strike="noStrike" cap="none">
              <a:solidFill>
                <a:schemeClr val="dk1"/>
              </a:solidFill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</p:spTree>
    <p:extLst>
      <p:ext uri="{BB962C8B-B14F-4D97-AF65-F5344CB8AC3E}">
        <p14:creationId xmlns:p14="http://schemas.microsoft.com/office/powerpoint/2010/main" val="12353179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links">
  <p:cSld name="Bild link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3"/>
          <p:cNvSpPr txBox="1">
            <a:spLocks noGrp="1"/>
          </p:cNvSpPr>
          <p:nvPr>
            <p:ph type="title"/>
          </p:nvPr>
        </p:nvSpPr>
        <p:spPr>
          <a:xfrm>
            <a:off x="838199" y="439774"/>
            <a:ext cx="7218367" cy="76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Medium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3"/>
          <p:cNvSpPr txBox="1">
            <a:spLocks noGrp="1"/>
          </p:cNvSpPr>
          <p:nvPr>
            <p:ph type="body" idx="1"/>
          </p:nvPr>
        </p:nvSpPr>
        <p:spPr>
          <a:xfrm>
            <a:off x="6388274" y="1778970"/>
            <a:ext cx="5142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23"/>
          <p:cNvSpPr txBox="1">
            <a:spLocks noGrp="1"/>
          </p:cNvSpPr>
          <p:nvPr>
            <p:ph type="dt" idx="10"/>
          </p:nvPr>
        </p:nvSpPr>
        <p:spPr>
          <a:xfrm>
            <a:off x="10204101" y="6403006"/>
            <a:ext cx="777192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7777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 txBox="1">
            <a:spLocks noGrp="1"/>
          </p:cNvSpPr>
          <p:nvPr>
            <p:ph type="ftr" idx="11"/>
          </p:nvPr>
        </p:nvSpPr>
        <p:spPr>
          <a:xfrm>
            <a:off x="1918313" y="6403000"/>
            <a:ext cx="80832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3"/>
          <p:cNvSpPr txBox="1">
            <a:spLocks noGrp="1"/>
          </p:cNvSpPr>
          <p:nvPr>
            <p:ph type="sldNum" idx="12"/>
          </p:nvPr>
        </p:nvSpPr>
        <p:spPr>
          <a:xfrm>
            <a:off x="11183814" y="6403006"/>
            <a:ext cx="34726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L="0" marR="0" lvl="1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marL="0" marR="0" lvl="2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marL="0" marR="0" lvl="3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marL="0" marR="0" lvl="4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marL="0" marR="0" lvl="5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marL="0" marR="0" lvl="6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marL="0" marR="0" lvl="7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marL="0" marR="0" lvl="8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body" idx="2"/>
          </p:nvPr>
        </p:nvSpPr>
        <p:spPr>
          <a:xfrm>
            <a:off x="838199" y="805100"/>
            <a:ext cx="7218367" cy="60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Light"/>
              <a:buNone/>
              <a:defRPr sz="2400">
                <a:solidFill>
                  <a:schemeClr val="dk2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175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body" idx="3"/>
          </p:nvPr>
        </p:nvSpPr>
        <p:spPr>
          <a:xfrm>
            <a:off x="838200" y="1778970"/>
            <a:ext cx="5142800" cy="43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 Light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body" idx="4"/>
          </p:nvPr>
        </p:nvSpPr>
        <p:spPr>
          <a:xfrm rot="-5400000">
            <a:off x="-1452754" y="3892650"/>
            <a:ext cx="4362534" cy="135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Fira Sans Light"/>
              <a:buNone/>
              <a:defRPr sz="800">
                <a:solidFill>
                  <a:schemeClr val="accent5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74915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rechts">
  <p:cSld name="Bild rechts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>
            <a:spLocks noGrp="1"/>
          </p:cNvSpPr>
          <p:nvPr>
            <p:ph type="title"/>
          </p:nvPr>
        </p:nvSpPr>
        <p:spPr>
          <a:xfrm>
            <a:off x="838200" y="439774"/>
            <a:ext cx="5142800" cy="76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Medium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body" idx="1"/>
          </p:nvPr>
        </p:nvSpPr>
        <p:spPr>
          <a:xfrm>
            <a:off x="838200" y="1778970"/>
            <a:ext cx="5142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dt" idx="10"/>
          </p:nvPr>
        </p:nvSpPr>
        <p:spPr>
          <a:xfrm>
            <a:off x="10204101" y="6403006"/>
            <a:ext cx="777192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7777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ftr" idx="11"/>
          </p:nvPr>
        </p:nvSpPr>
        <p:spPr>
          <a:xfrm>
            <a:off x="1918313" y="6403000"/>
            <a:ext cx="80832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sldNum" idx="12"/>
          </p:nvPr>
        </p:nvSpPr>
        <p:spPr>
          <a:xfrm>
            <a:off x="11183814" y="6403006"/>
            <a:ext cx="34726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L="0" marR="0" lvl="1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marL="0" marR="0" lvl="2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marL="0" marR="0" lvl="3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marL="0" marR="0" lvl="4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marL="0" marR="0" lvl="5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marL="0" marR="0" lvl="6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marL="0" marR="0" lvl="7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marL="0" marR="0" lvl="8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body" idx="2"/>
          </p:nvPr>
        </p:nvSpPr>
        <p:spPr>
          <a:xfrm>
            <a:off x="838200" y="805100"/>
            <a:ext cx="5142800" cy="60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Light"/>
              <a:buNone/>
              <a:defRPr sz="2400">
                <a:solidFill>
                  <a:schemeClr val="dk2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175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body" idx="3"/>
          </p:nvPr>
        </p:nvSpPr>
        <p:spPr>
          <a:xfrm>
            <a:off x="6388274" y="0"/>
            <a:ext cx="5803725" cy="6131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 Light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24"/>
          <p:cNvSpPr txBox="1">
            <a:spLocks noGrp="1"/>
          </p:cNvSpPr>
          <p:nvPr>
            <p:ph type="body" idx="4"/>
          </p:nvPr>
        </p:nvSpPr>
        <p:spPr>
          <a:xfrm rot="-5400000">
            <a:off x="4107005" y="3892650"/>
            <a:ext cx="4362534" cy="135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Fira Sans Light"/>
              <a:buNone/>
              <a:defRPr sz="800">
                <a:solidFill>
                  <a:schemeClr val="accent5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408177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rei Bilder">
  <p:cSld name="Drei Bilder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5"/>
          <p:cNvSpPr txBox="1">
            <a:spLocks noGrp="1"/>
          </p:cNvSpPr>
          <p:nvPr>
            <p:ph type="title"/>
          </p:nvPr>
        </p:nvSpPr>
        <p:spPr>
          <a:xfrm>
            <a:off x="838199" y="439774"/>
            <a:ext cx="7218367" cy="76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Medium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dt" idx="10"/>
          </p:nvPr>
        </p:nvSpPr>
        <p:spPr>
          <a:xfrm>
            <a:off x="10204101" y="6403006"/>
            <a:ext cx="777192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7777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5"/>
          <p:cNvSpPr txBox="1">
            <a:spLocks noGrp="1"/>
          </p:cNvSpPr>
          <p:nvPr>
            <p:ph type="ftr" idx="11"/>
          </p:nvPr>
        </p:nvSpPr>
        <p:spPr>
          <a:xfrm>
            <a:off x="1918313" y="6403000"/>
            <a:ext cx="80832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5"/>
          <p:cNvSpPr txBox="1">
            <a:spLocks noGrp="1"/>
          </p:cNvSpPr>
          <p:nvPr>
            <p:ph type="sldNum" idx="12"/>
          </p:nvPr>
        </p:nvSpPr>
        <p:spPr>
          <a:xfrm>
            <a:off x="11183814" y="6403006"/>
            <a:ext cx="34726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L="0" marR="0" lvl="1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marL="0" marR="0" lvl="2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marL="0" marR="0" lvl="3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marL="0" marR="0" lvl="4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marL="0" marR="0" lvl="5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marL="0" marR="0" lvl="6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marL="0" marR="0" lvl="7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marL="0" marR="0" lvl="8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86" name="Google Shape;86;p25"/>
          <p:cNvSpPr txBox="1">
            <a:spLocks noGrp="1"/>
          </p:cNvSpPr>
          <p:nvPr>
            <p:ph type="body" idx="1"/>
          </p:nvPr>
        </p:nvSpPr>
        <p:spPr>
          <a:xfrm>
            <a:off x="838199" y="805100"/>
            <a:ext cx="7218367" cy="60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Light"/>
              <a:buNone/>
              <a:defRPr sz="2400">
                <a:solidFill>
                  <a:schemeClr val="dk2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175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25"/>
          <p:cNvSpPr txBox="1">
            <a:spLocks noGrp="1"/>
          </p:cNvSpPr>
          <p:nvPr>
            <p:ph type="body" idx="2"/>
          </p:nvPr>
        </p:nvSpPr>
        <p:spPr>
          <a:xfrm>
            <a:off x="834081" y="1808205"/>
            <a:ext cx="32760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 Light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5"/>
          <p:cNvSpPr txBox="1">
            <a:spLocks noGrp="1"/>
          </p:cNvSpPr>
          <p:nvPr>
            <p:ph type="body" idx="3"/>
          </p:nvPr>
        </p:nvSpPr>
        <p:spPr>
          <a:xfrm rot="-5400000">
            <a:off x="-621488" y="3090619"/>
            <a:ext cx="2700000" cy="135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Fira Sans Light"/>
              <a:buNone/>
              <a:defRPr sz="800">
                <a:solidFill>
                  <a:schemeClr val="accent5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25"/>
          <p:cNvSpPr txBox="1">
            <a:spLocks noGrp="1"/>
          </p:cNvSpPr>
          <p:nvPr>
            <p:ph type="body" idx="4"/>
          </p:nvPr>
        </p:nvSpPr>
        <p:spPr>
          <a:xfrm>
            <a:off x="834036" y="4791074"/>
            <a:ext cx="3276001" cy="133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 Light"/>
              <a:buNone/>
              <a:defRPr sz="1400"/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25"/>
          <p:cNvSpPr txBox="1">
            <a:spLocks noGrp="1"/>
          </p:cNvSpPr>
          <p:nvPr>
            <p:ph type="body" idx="5"/>
          </p:nvPr>
        </p:nvSpPr>
        <p:spPr>
          <a:xfrm>
            <a:off x="4539306" y="1808205"/>
            <a:ext cx="32760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 Light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25"/>
          <p:cNvSpPr txBox="1">
            <a:spLocks noGrp="1"/>
          </p:cNvSpPr>
          <p:nvPr>
            <p:ph type="body" idx="6"/>
          </p:nvPr>
        </p:nvSpPr>
        <p:spPr>
          <a:xfrm rot="-5400000">
            <a:off x="3083737" y="3090619"/>
            <a:ext cx="2700000" cy="135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Fira Sans Light"/>
              <a:buNone/>
              <a:defRPr sz="800">
                <a:solidFill>
                  <a:schemeClr val="accent5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25"/>
          <p:cNvSpPr txBox="1">
            <a:spLocks noGrp="1"/>
          </p:cNvSpPr>
          <p:nvPr>
            <p:ph type="body" idx="7"/>
          </p:nvPr>
        </p:nvSpPr>
        <p:spPr>
          <a:xfrm>
            <a:off x="4539261" y="4791074"/>
            <a:ext cx="3276001" cy="133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 Light"/>
              <a:buNone/>
              <a:defRPr sz="1400"/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25"/>
          <p:cNvSpPr txBox="1">
            <a:spLocks noGrp="1"/>
          </p:cNvSpPr>
          <p:nvPr>
            <p:ph type="body" idx="8"/>
          </p:nvPr>
        </p:nvSpPr>
        <p:spPr>
          <a:xfrm>
            <a:off x="8244486" y="1808205"/>
            <a:ext cx="32760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 Light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25"/>
          <p:cNvSpPr txBox="1">
            <a:spLocks noGrp="1"/>
          </p:cNvSpPr>
          <p:nvPr>
            <p:ph type="body" idx="9"/>
          </p:nvPr>
        </p:nvSpPr>
        <p:spPr>
          <a:xfrm rot="-5400000">
            <a:off x="6788917" y="3090619"/>
            <a:ext cx="2700000" cy="135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Fira Sans Light"/>
              <a:buNone/>
              <a:defRPr sz="800">
                <a:solidFill>
                  <a:schemeClr val="accent5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25"/>
          <p:cNvSpPr txBox="1">
            <a:spLocks noGrp="1"/>
          </p:cNvSpPr>
          <p:nvPr>
            <p:ph type="body" idx="13"/>
          </p:nvPr>
        </p:nvSpPr>
        <p:spPr>
          <a:xfrm>
            <a:off x="8244441" y="4791074"/>
            <a:ext cx="3276001" cy="133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 Light"/>
              <a:buNone/>
              <a:defRPr sz="1400"/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4382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Inhalt" type="obj">
  <p:cSld name="OBJEC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128f5c9e7e7_1_199"/>
          <p:cNvSpPr txBox="1">
            <a:spLocks noGrp="1"/>
          </p:cNvSpPr>
          <p:nvPr>
            <p:ph type="title"/>
          </p:nvPr>
        </p:nvSpPr>
        <p:spPr>
          <a:xfrm>
            <a:off x="838200" y="439774"/>
            <a:ext cx="10515600" cy="9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g128f5c9e7e7_1_199"/>
          <p:cNvSpPr txBox="1">
            <a:spLocks noGrp="1"/>
          </p:cNvSpPr>
          <p:nvPr>
            <p:ph type="body" idx="1"/>
          </p:nvPr>
        </p:nvSpPr>
        <p:spPr>
          <a:xfrm>
            <a:off x="838200" y="1778970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marL="914400" lvl="1" indent="-3556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20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175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g128f5c9e7e7_1_199"/>
          <p:cNvSpPr txBox="1">
            <a:spLocks noGrp="1"/>
          </p:cNvSpPr>
          <p:nvPr>
            <p:ph type="dt" idx="10"/>
          </p:nvPr>
        </p:nvSpPr>
        <p:spPr>
          <a:xfrm>
            <a:off x="10204101" y="6403006"/>
            <a:ext cx="7773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g128f5c9e7e7_1_199"/>
          <p:cNvSpPr txBox="1">
            <a:spLocks noGrp="1"/>
          </p:cNvSpPr>
          <p:nvPr>
            <p:ph type="ftr" idx="11"/>
          </p:nvPr>
        </p:nvSpPr>
        <p:spPr>
          <a:xfrm>
            <a:off x="1918313" y="6403000"/>
            <a:ext cx="80832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g128f5c9e7e7_1_199"/>
          <p:cNvSpPr txBox="1">
            <a:spLocks noGrp="1"/>
          </p:cNvSpPr>
          <p:nvPr>
            <p:ph type="sldNum" idx="12"/>
          </p:nvPr>
        </p:nvSpPr>
        <p:spPr>
          <a:xfrm>
            <a:off x="11183814" y="6403006"/>
            <a:ext cx="347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L="0" marR="0" lvl="1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marL="0" marR="0" lvl="2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marL="0" marR="0" lvl="3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marL="0" marR="0" lvl="4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marL="0" marR="0" lvl="5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marL="0" marR="0" lvl="6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marL="0" marR="0" lvl="7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marL="0" marR="0" lvl="8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fokasten">
  <p:cSld name="Infokaste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2"/>
          <p:cNvSpPr txBox="1">
            <a:spLocks noGrp="1"/>
          </p:cNvSpPr>
          <p:nvPr>
            <p:ph type="title"/>
          </p:nvPr>
        </p:nvSpPr>
        <p:spPr>
          <a:xfrm>
            <a:off x="838199" y="439774"/>
            <a:ext cx="7218367" cy="76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Medium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2"/>
          <p:cNvSpPr txBox="1">
            <a:spLocks noGrp="1"/>
          </p:cNvSpPr>
          <p:nvPr>
            <p:ph type="body" idx="1"/>
          </p:nvPr>
        </p:nvSpPr>
        <p:spPr>
          <a:xfrm>
            <a:off x="838199" y="1778970"/>
            <a:ext cx="721836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22"/>
          <p:cNvSpPr txBox="1">
            <a:spLocks noGrp="1"/>
          </p:cNvSpPr>
          <p:nvPr>
            <p:ph type="dt" idx="10"/>
          </p:nvPr>
        </p:nvSpPr>
        <p:spPr>
          <a:xfrm>
            <a:off x="10204101" y="6403006"/>
            <a:ext cx="777192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7777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2"/>
          <p:cNvSpPr txBox="1">
            <a:spLocks noGrp="1"/>
          </p:cNvSpPr>
          <p:nvPr>
            <p:ph type="ftr" idx="11"/>
          </p:nvPr>
        </p:nvSpPr>
        <p:spPr>
          <a:xfrm>
            <a:off x="1918313" y="6403000"/>
            <a:ext cx="80832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sldNum" idx="12"/>
          </p:nvPr>
        </p:nvSpPr>
        <p:spPr>
          <a:xfrm>
            <a:off x="11183814" y="6403006"/>
            <a:ext cx="34726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L="0" marR="0" lvl="1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marL="0" marR="0" lvl="2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marL="0" marR="0" lvl="3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marL="0" marR="0" lvl="4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marL="0" marR="0" lvl="5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marL="0" marR="0" lvl="6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marL="0" marR="0" lvl="7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marL="0" marR="0" lvl="8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body" idx="2"/>
          </p:nvPr>
        </p:nvSpPr>
        <p:spPr>
          <a:xfrm>
            <a:off x="838199" y="805100"/>
            <a:ext cx="7218367" cy="60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Light"/>
              <a:buNone/>
              <a:defRPr sz="2400">
                <a:solidFill>
                  <a:schemeClr val="dk2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175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body" idx="3"/>
          </p:nvPr>
        </p:nvSpPr>
        <p:spPr>
          <a:xfrm>
            <a:off x="8254301" y="1791496"/>
            <a:ext cx="3289300" cy="1878630"/>
          </a:xfrm>
          <a:prstGeom prst="rect">
            <a:avLst/>
          </a:prstGeom>
          <a:solidFill>
            <a:srgbClr val="EEF1F2"/>
          </a:solidFill>
          <a:ln>
            <a:noFill/>
          </a:ln>
        </p:spPr>
        <p:txBody>
          <a:bodyPr spcFirstLastPara="1" wrap="square" lIns="180000" tIns="180000" rIns="180000" bIns="18000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 Medium"/>
              <a:buNone/>
              <a:defRPr sz="1600" b="0"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2"/>
          <p:cNvSpPr txBox="1">
            <a:spLocks noGrp="1"/>
          </p:cNvSpPr>
          <p:nvPr>
            <p:ph type="body" idx="4"/>
          </p:nvPr>
        </p:nvSpPr>
        <p:spPr>
          <a:xfrm>
            <a:off x="8254301" y="3827402"/>
            <a:ext cx="3289300" cy="187863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80000" tIns="180000" rIns="180000" bIns="18000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Medium"/>
              <a:buNone/>
              <a:defRPr sz="1600">
                <a:solidFill>
                  <a:schemeClr val="lt1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2"/>
          <p:cNvSpPr txBox="1">
            <a:spLocks noGrp="1"/>
          </p:cNvSpPr>
          <p:nvPr>
            <p:ph type="body" idx="5"/>
          </p:nvPr>
        </p:nvSpPr>
        <p:spPr>
          <a:xfrm>
            <a:off x="8432086" y="2364236"/>
            <a:ext cx="2921715" cy="1064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Fira Sans Light"/>
              <a:buNone/>
              <a:defRPr sz="1600" b="0"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body" idx="6"/>
          </p:nvPr>
        </p:nvSpPr>
        <p:spPr>
          <a:xfrm>
            <a:off x="8432086" y="4408441"/>
            <a:ext cx="2921715" cy="10647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Light"/>
              <a:buNone/>
              <a:defRPr sz="1600" b="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t A">
  <p:cSld name="Start A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9"/>
          <p:cNvSpPr txBox="1">
            <a:spLocks noGrp="1"/>
          </p:cNvSpPr>
          <p:nvPr>
            <p:ph type="ctrTitle"/>
          </p:nvPr>
        </p:nvSpPr>
        <p:spPr>
          <a:xfrm>
            <a:off x="790673" y="1612667"/>
            <a:ext cx="9326342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Fira Sans Light"/>
              <a:buNone/>
              <a:defRPr sz="5000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9"/>
          <p:cNvSpPr txBox="1">
            <a:spLocks noGrp="1"/>
          </p:cNvSpPr>
          <p:nvPr>
            <p:ph type="subTitle" idx="1"/>
          </p:nvPr>
        </p:nvSpPr>
        <p:spPr>
          <a:xfrm>
            <a:off x="790673" y="4003898"/>
            <a:ext cx="9326342" cy="1449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Fira Sans Light"/>
              <a:buNone/>
              <a:defRPr sz="5000">
                <a:solidFill>
                  <a:schemeClr val="dk2"/>
                </a:solidFill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3750"/>
              </a:lnSpc>
              <a:spcBef>
                <a:spcPts val="1134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3750"/>
              </a:lnSpc>
              <a:spcBef>
                <a:spcPts val="1134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1" name="Google Shape;51;p19"/>
          <p:cNvSpPr txBox="1">
            <a:spLocks noGrp="1"/>
          </p:cNvSpPr>
          <p:nvPr>
            <p:ph type="body" idx="2"/>
          </p:nvPr>
        </p:nvSpPr>
        <p:spPr>
          <a:xfrm>
            <a:off x="822499" y="5760592"/>
            <a:ext cx="929451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None/>
              <a:defRPr sz="1200"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body" idx="3"/>
          </p:nvPr>
        </p:nvSpPr>
        <p:spPr>
          <a:xfrm>
            <a:off x="822499" y="5981171"/>
            <a:ext cx="9294516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ira Sans"/>
              <a:buNone/>
              <a:defRPr sz="1200"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53" name="Google Shape;53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952558" y="5889176"/>
            <a:ext cx="838200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9"/>
          <p:cNvSpPr txBox="1"/>
          <p:nvPr/>
        </p:nvSpPr>
        <p:spPr>
          <a:xfrm>
            <a:off x="9797832" y="5828239"/>
            <a:ext cx="2130534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Fira Sans Medium"/>
              <a:buNone/>
            </a:pPr>
            <a:r>
              <a:rPr lang="de-DE" sz="7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This work is licensed under a </a:t>
            </a:r>
            <a:r>
              <a:rPr lang="de-DE" sz="700" b="0" i="0" u="sng" strike="noStrike" cap="none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sym typeface="Fira Sans Mediu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Attribution-NoDerivatives 4.0 International License</a:t>
            </a:r>
            <a:r>
              <a:rPr lang="de-DE" sz="700" b="0" i="0" u="none" strike="noStrike" cap="none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.</a:t>
            </a:r>
            <a:endParaRPr sz="700" b="0" i="0" u="none" strike="noStrike" cap="none">
              <a:solidFill>
                <a:schemeClr val="dk1"/>
              </a:solidFill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rt C">
  <p:cSld name="Start C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57" name="Google Shape;57;p20"/>
          <p:cNvSpPr txBox="1">
            <a:spLocks noGrp="1"/>
          </p:cNvSpPr>
          <p:nvPr>
            <p:ph type="ctrTitle"/>
          </p:nvPr>
        </p:nvSpPr>
        <p:spPr>
          <a:xfrm>
            <a:off x="790673" y="1612667"/>
            <a:ext cx="9315853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Fira Sans Light"/>
              <a:buNone/>
              <a:defRPr sz="50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subTitle" idx="1"/>
          </p:nvPr>
        </p:nvSpPr>
        <p:spPr>
          <a:xfrm>
            <a:off x="790673" y="4003898"/>
            <a:ext cx="9315853" cy="1449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Fira Sans Light"/>
              <a:buNone/>
              <a:defRPr sz="5000">
                <a:solidFill>
                  <a:schemeClr val="dk2"/>
                </a:solidFill>
              </a:defRPr>
            </a:lvl1pPr>
            <a:lvl2pPr lvl="1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3750"/>
              </a:lnSpc>
              <a:spcBef>
                <a:spcPts val="1134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13750"/>
              </a:lnSpc>
              <a:spcBef>
                <a:spcPts val="1134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body" idx="2"/>
          </p:nvPr>
        </p:nvSpPr>
        <p:spPr>
          <a:xfrm>
            <a:off x="822499" y="5760592"/>
            <a:ext cx="9284027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Fira Sans"/>
              <a:buNone/>
              <a:defRPr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body" idx="3"/>
          </p:nvPr>
        </p:nvSpPr>
        <p:spPr>
          <a:xfrm>
            <a:off x="822499" y="5981171"/>
            <a:ext cx="9284027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Fira Sans"/>
              <a:buNone/>
              <a:defRPr sz="1200">
                <a:solidFill>
                  <a:schemeClr val="lt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1" name="Google Shape;61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952558" y="5889176"/>
            <a:ext cx="838200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20"/>
          <p:cNvSpPr txBox="1"/>
          <p:nvPr/>
        </p:nvSpPr>
        <p:spPr>
          <a:xfrm>
            <a:off x="9797832" y="5828239"/>
            <a:ext cx="2130534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00"/>
              <a:buFont typeface="Fira Sans Medium"/>
              <a:buNone/>
            </a:pPr>
            <a:r>
              <a:rPr lang="de-DE" sz="7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This work is licensed under a </a:t>
            </a:r>
            <a:r>
              <a:rPr lang="de-DE" sz="700" b="0" i="0" u="sng" strike="noStrike" cap="none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sym typeface="Fira Sans Mediu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Attribution-NoDerivatives 4.0 International License</a:t>
            </a:r>
            <a:r>
              <a:rPr lang="de-DE" sz="700" b="0" i="0" u="none" strike="noStrike" cap="none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.</a:t>
            </a:r>
            <a:endParaRPr sz="700" b="0" i="0" u="none" strike="noStrike" cap="none">
              <a:solidFill>
                <a:schemeClr val="dk1"/>
              </a:solidFill>
              <a:latin typeface="Fira Sans Medium"/>
              <a:ea typeface="Fira Sans Medium"/>
              <a:cs typeface="Fira Sans Medium"/>
              <a:sym typeface="Fira Sans Medium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links">
  <p:cSld name="Bild link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3"/>
          <p:cNvSpPr txBox="1">
            <a:spLocks noGrp="1"/>
          </p:cNvSpPr>
          <p:nvPr>
            <p:ph type="title"/>
          </p:nvPr>
        </p:nvSpPr>
        <p:spPr>
          <a:xfrm>
            <a:off x="838199" y="439774"/>
            <a:ext cx="7218367" cy="76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Medium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3"/>
          <p:cNvSpPr txBox="1">
            <a:spLocks noGrp="1"/>
          </p:cNvSpPr>
          <p:nvPr>
            <p:ph type="body" idx="1"/>
          </p:nvPr>
        </p:nvSpPr>
        <p:spPr>
          <a:xfrm>
            <a:off x="6388274" y="1778970"/>
            <a:ext cx="5142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23"/>
          <p:cNvSpPr txBox="1">
            <a:spLocks noGrp="1"/>
          </p:cNvSpPr>
          <p:nvPr>
            <p:ph type="dt" idx="10"/>
          </p:nvPr>
        </p:nvSpPr>
        <p:spPr>
          <a:xfrm>
            <a:off x="10204101" y="6403006"/>
            <a:ext cx="777192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7777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 txBox="1">
            <a:spLocks noGrp="1"/>
          </p:cNvSpPr>
          <p:nvPr>
            <p:ph type="ftr" idx="11"/>
          </p:nvPr>
        </p:nvSpPr>
        <p:spPr>
          <a:xfrm>
            <a:off x="1918313" y="6403000"/>
            <a:ext cx="80832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3"/>
          <p:cNvSpPr txBox="1">
            <a:spLocks noGrp="1"/>
          </p:cNvSpPr>
          <p:nvPr>
            <p:ph type="sldNum" idx="12"/>
          </p:nvPr>
        </p:nvSpPr>
        <p:spPr>
          <a:xfrm>
            <a:off x="11183814" y="6403006"/>
            <a:ext cx="34726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L="0" marR="0" lvl="1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marL="0" marR="0" lvl="2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marL="0" marR="0" lvl="3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marL="0" marR="0" lvl="4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marL="0" marR="0" lvl="5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marL="0" marR="0" lvl="6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marL="0" marR="0" lvl="7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marL="0" marR="0" lvl="8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body" idx="2"/>
          </p:nvPr>
        </p:nvSpPr>
        <p:spPr>
          <a:xfrm>
            <a:off x="838199" y="805100"/>
            <a:ext cx="7218367" cy="60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Light"/>
              <a:buNone/>
              <a:defRPr sz="2400">
                <a:solidFill>
                  <a:schemeClr val="dk2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175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body" idx="3"/>
          </p:nvPr>
        </p:nvSpPr>
        <p:spPr>
          <a:xfrm>
            <a:off x="838200" y="1778970"/>
            <a:ext cx="5142800" cy="435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 Light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body" idx="4"/>
          </p:nvPr>
        </p:nvSpPr>
        <p:spPr>
          <a:xfrm rot="-5400000">
            <a:off x="-1452754" y="3892650"/>
            <a:ext cx="4362534" cy="135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Fira Sans Light"/>
              <a:buNone/>
              <a:defRPr sz="800">
                <a:solidFill>
                  <a:schemeClr val="accent5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ld rechts">
  <p:cSld name="Bild rechts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>
            <a:spLocks noGrp="1"/>
          </p:cNvSpPr>
          <p:nvPr>
            <p:ph type="title"/>
          </p:nvPr>
        </p:nvSpPr>
        <p:spPr>
          <a:xfrm>
            <a:off x="838200" y="439774"/>
            <a:ext cx="5142800" cy="76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Medium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body" idx="1"/>
          </p:nvPr>
        </p:nvSpPr>
        <p:spPr>
          <a:xfrm>
            <a:off x="838200" y="1778970"/>
            <a:ext cx="5142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dt" idx="10"/>
          </p:nvPr>
        </p:nvSpPr>
        <p:spPr>
          <a:xfrm>
            <a:off x="10204101" y="6403006"/>
            <a:ext cx="777192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7777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ftr" idx="11"/>
          </p:nvPr>
        </p:nvSpPr>
        <p:spPr>
          <a:xfrm>
            <a:off x="1918313" y="6403000"/>
            <a:ext cx="80832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sldNum" idx="12"/>
          </p:nvPr>
        </p:nvSpPr>
        <p:spPr>
          <a:xfrm>
            <a:off x="11183814" y="6403006"/>
            <a:ext cx="34726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L="0" marR="0" lvl="1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marL="0" marR="0" lvl="2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marL="0" marR="0" lvl="3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marL="0" marR="0" lvl="4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marL="0" marR="0" lvl="5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marL="0" marR="0" lvl="6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marL="0" marR="0" lvl="7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marL="0" marR="0" lvl="8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body" idx="2"/>
          </p:nvPr>
        </p:nvSpPr>
        <p:spPr>
          <a:xfrm>
            <a:off x="838200" y="805100"/>
            <a:ext cx="5142800" cy="60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Light"/>
              <a:buNone/>
              <a:defRPr sz="2400">
                <a:solidFill>
                  <a:schemeClr val="dk2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175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body" idx="3"/>
          </p:nvPr>
        </p:nvSpPr>
        <p:spPr>
          <a:xfrm>
            <a:off x="6388274" y="0"/>
            <a:ext cx="5803725" cy="6131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 Light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24"/>
          <p:cNvSpPr txBox="1">
            <a:spLocks noGrp="1"/>
          </p:cNvSpPr>
          <p:nvPr>
            <p:ph type="body" idx="4"/>
          </p:nvPr>
        </p:nvSpPr>
        <p:spPr>
          <a:xfrm rot="-5400000">
            <a:off x="4107005" y="3892650"/>
            <a:ext cx="4362534" cy="135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Fira Sans Light"/>
              <a:buNone/>
              <a:defRPr sz="800">
                <a:solidFill>
                  <a:schemeClr val="accent5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rei Bilder">
  <p:cSld name="Drei Bilder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5"/>
          <p:cNvSpPr txBox="1">
            <a:spLocks noGrp="1"/>
          </p:cNvSpPr>
          <p:nvPr>
            <p:ph type="title"/>
          </p:nvPr>
        </p:nvSpPr>
        <p:spPr>
          <a:xfrm>
            <a:off x="838199" y="439774"/>
            <a:ext cx="7218367" cy="762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Medium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dt" idx="10"/>
          </p:nvPr>
        </p:nvSpPr>
        <p:spPr>
          <a:xfrm>
            <a:off x="10204101" y="6403006"/>
            <a:ext cx="777192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>
              <a:lnSpc>
                <a:spcPct val="77777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5"/>
          <p:cNvSpPr txBox="1">
            <a:spLocks noGrp="1"/>
          </p:cNvSpPr>
          <p:nvPr>
            <p:ph type="ftr" idx="11"/>
          </p:nvPr>
        </p:nvSpPr>
        <p:spPr>
          <a:xfrm>
            <a:off x="1918313" y="6403000"/>
            <a:ext cx="80832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5"/>
          <p:cNvSpPr txBox="1">
            <a:spLocks noGrp="1"/>
          </p:cNvSpPr>
          <p:nvPr>
            <p:ph type="sldNum" idx="12"/>
          </p:nvPr>
        </p:nvSpPr>
        <p:spPr>
          <a:xfrm>
            <a:off x="11183814" y="6403006"/>
            <a:ext cx="34726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L="0" marR="0" lvl="1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marL="0" marR="0" lvl="2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marL="0" marR="0" lvl="3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marL="0" marR="0" lvl="4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marL="0" marR="0" lvl="5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marL="0" marR="0" lvl="6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marL="0" marR="0" lvl="7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marL="0" marR="0" lvl="8" indent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sp>
        <p:nvSpPr>
          <p:cNvPr id="86" name="Google Shape;86;p25"/>
          <p:cNvSpPr txBox="1">
            <a:spLocks noGrp="1"/>
          </p:cNvSpPr>
          <p:nvPr>
            <p:ph type="body" idx="1"/>
          </p:nvPr>
        </p:nvSpPr>
        <p:spPr>
          <a:xfrm>
            <a:off x="838199" y="805100"/>
            <a:ext cx="7218367" cy="601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Light"/>
              <a:buNone/>
              <a:defRPr sz="2400">
                <a:solidFill>
                  <a:schemeClr val="dk2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175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25"/>
          <p:cNvSpPr txBox="1">
            <a:spLocks noGrp="1"/>
          </p:cNvSpPr>
          <p:nvPr>
            <p:ph type="body" idx="2"/>
          </p:nvPr>
        </p:nvSpPr>
        <p:spPr>
          <a:xfrm>
            <a:off x="834081" y="1808205"/>
            <a:ext cx="32760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 Light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5"/>
          <p:cNvSpPr txBox="1">
            <a:spLocks noGrp="1"/>
          </p:cNvSpPr>
          <p:nvPr>
            <p:ph type="body" idx="3"/>
          </p:nvPr>
        </p:nvSpPr>
        <p:spPr>
          <a:xfrm rot="-5400000">
            <a:off x="-621488" y="3090619"/>
            <a:ext cx="2700000" cy="135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Fira Sans Light"/>
              <a:buNone/>
              <a:defRPr sz="800">
                <a:solidFill>
                  <a:schemeClr val="accent5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25"/>
          <p:cNvSpPr txBox="1">
            <a:spLocks noGrp="1"/>
          </p:cNvSpPr>
          <p:nvPr>
            <p:ph type="body" idx="4"/>
          </p:nvPr>
        </p:nvSpPr>
        <p:spPr>
          <a:xfrm>
            <a:off x="834036" y="4791074"/>
            <a:ext cx="3276001" cy="133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 Light"/>
              <a:buNone/>
              <a:defRPr sz="1400"/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25"/>
          <p:cNvSpPr txBox="1">
            <a:spLocks noGrp="1"/>
          </p:cNvSpPr>
          <p:nvPr>
            <p:ph type="body" idx="5"/>
          </p:nvPr>
        </p:nvSpPr>
        <p:spPr>
          <a:xfrm>
            <a:off x="4539306" y="1808205"/>
            <a:ext cx="32760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 Light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25"/>
          <p:cNvSpPr txBox="1">
            <a:spLocks noGrp="1"/>
          </p:cNvSpPr>
          <p:nvPr>
            <p:ph type="body" idx="6"/>
          </p:nvPr>
        </p:nvSpPr>
        <p:spPr>
          <a:xfrm rot="-5400000">
            <a:off x="3083737" y="3090619"/>
            <a:ext cx="2700000" cy="135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Fira Sans Light"/>
              <a:buNone/>
              <a:defRPr sz="800">
                <a:solidFill>
                  <a:schemeClr val="accent5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25"/>
          <p:cNvSpPr txBox="1">
            <a:spLocks noGrp="1"/>
          </p:cNvSpPr>
          <p:nvPr>
            <p:ph type="body" idx="7"/>
          </p:nvPr>
        </p:nvSpPr>
        <p:spPr>
          <a:xfrm>
            <a:off x="4539261" y="4791074"/>
            <a:ext cx="3276001" cy="133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 Light"/>
              <a:buNone/>
              <a:defRPr sz="1400"/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25"/>
          <p:cNvSpPr txBox="1">
            <a:spLocks noGrp="1"/>
          </p:cNvSpPr>
          <p:nvPr>
            <p:ph type="body" idx="8"/>
          </p:nvPr>
        </p:nvSpPr>
        <p:spPr>
          <a:xfrm>
            <a:off x="8244486" y="1808205"/>
            <a:ext cx="32760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 Light"/>
              <a:buNone/>
              <a:defRPr/>
            </a:lvl1pPr>
            <a:lvl2pPr marL="914400" lvl="1" indent="-342900" algn="l">
              <a:lnSpc>
                <a:spcPct val="144444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25"/>
          <p:cNvSpPr txBox="1">
            <a:spLocks noGrp="1"/>
          </p:cNvSpPr>
          <p:nvPr>
            <p:ph type="body" idx="9"/>
          </p:nvPr>
        </p:nvSpPr>
        <p:spPr>
          <a:xfrm rot="-5400000">
            <a:off x="6788917" y="3090619"/>
            <a:ext cx="2700000" cy="135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800"/>
              <a:buFont typeface="Fira Sans Light"/>
              <a:buNone/>
              <a:defRPr sz="800">
                <a:solidFill>
                  <a:schemeClr val="accent5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25"/>
          <p:cNvSpPr txBox="1">
            <a:spLocks noGrp="1"/>
          </p:cNvSpPr>
          <p:nvPr>
            <p:ph type="body" idx="13"/>
          </p:nvPr>
        </p:nvSpPr>
        <p:spPr>
          <a:xfrm>
            <a:off x="8244441" y="4791074"/>
            <a:ext cx="3276001" cy="1336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ra Sans Light"/>
              <a:buNone/>
              <a:defRPr sz="1400"/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ement B">
  <p:cSld name="Statement B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22" name="Google Shape;22;p27"/>
          <p:cNvSpPr txBox="1">
            <a:spLocks noGrp="1"/>
          </p:cNvSpPr>
          <p:nvPr>
            <p:ph type="ctrTitle"/>
          </p:nvPr>
        </p:nvSpPr>
        <p:spPr>
          <a:xfrm>
            <a:off x="790672" y="1631716"/>
            <a:ext cx="9309600" cy="2901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Fira Sans Light"/>
              <a:buNone/>
              <a:defRPr sz="60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7"/>
          <p:cNvSpPr txBox="1">
            <a:spLocks noGrp="1"/>
          </p:cNvSpPr>
          <p:nvPr>
            <p:ph type="body" idx="1"/>
          </p:nvPr>
        </p:nvSpPr>
        <p:spPr>
          <a:xfrm>
            <a:off x="822499" y="4808092"/>
            <a:ext cx="9277773" cy="842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Fira Sans Medium"/>
              <a:buNone/>
              <a:defRPr sz="2000">
                <a:solidFill>
                  <a:schemeClr val="lt1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L="914400" lvl="1" indent="-342900" algn="l">
              <a:lnSpc>
                <a:spcPct val="144444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1111"/>
              </a:lnSpc>
              <a:spcBef>
                <a:spcPts val="1134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103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838200" y="439774"/>
            <a:ext cx="10515600" cy="913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Medium"/>
              <a:buNone/>
              <a:defRPr sz="2400" b="0" i="0" u="none" strike="noStrike" cap="none">
                <a:solidFill>
                  <a:schemeClr val="dk2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838200" y="1778970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 Light"/>
              <a:buNone/>
              <a:defRPr sz="20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marR="0" lvl="1" indent="-355600" algn="l" rtl="0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2pPr>
            <a:lvl3pPr marL="1371600" marR="0" lvl="2" indent="-342900" algn="l" rtl="0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3pPr>
            <a:lvl4pPr marL="1828800" marR="0" lvl="3" indent="-317500" algn="l" rtl="0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4pPr>
            <a:lvl5pPr marL="2286000" marR="0" lvl="4" indent="-317500" algn="l" rtl="0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10204101" y="6403006"/>
            <a:ext cx="777192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1918313" y="6403000"/>
            <a:ext cx="80832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11183814" y="6403006"/>
            <a:ext cx="34726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L="0" marR="0" lvl="1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marL="0" marR="0" lvl="2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marL="0" marR="0" lvl="3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marL="0" marR="0" lvl="4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marL="0" marR="0" lvl="5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marL="0" marR="0" lvl="6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marL="0" marR="0" lvl="7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marL="0" marR="0" lvl="8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15" name="Google Shape;15;p1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38200" y="6352200"/>
            <a:ext cx="777200" cy="44851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70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838200" y="439774"/>
            <a:ext cx="10515600" cy="9131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Medium"/>
              <a:buNone/>
              <a:defRPr sz="2400" b="0" i="0" u="none" strike="noStrike" cap="none">
                <a:solidFill>
                  <a:schemeClr val="dk2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838200" y="1778970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Fira Sans Light"/>
              <a:buNone/>
              <a:defRPr sz="20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1pPr>
            <a:lvl2pPr marL="914400" marR="0" lvl="1" indent="-355600" algn="l" rtl="0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2pPr>
            <a:lvl3pPr marL="1371600" marR="0" lvl="2" indent="-342900" algn="l" rtl="0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3pPr>
            <a:lvl4pPr marL="1828800" marR="0" lvl="3" indent="-317500" algn="l" rtl="0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4pPr>
            <a:lvl5pPr marL="2286000" marR="0" lvl="4" indent="-317500" algn="l" rtl="0">
              <a:lnSpc>
                <a:spcPct val="130000"/>
              </a:lnSpc>
              <a:spcBef>
                <a:spcPts val="1134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134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10204101" y="6403006"/>
            <a:ext cx="777192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1918313" y="6403000"/>
            <a:ext cx="80832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11183814" y="6403006"/>
            <a:ext cx="347261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marL="0" marR="0" lvl="1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marL="0" marR="0" lvl="2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marL="0" marR="0" lvl="3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marL="0" marR="0" lvl="4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marL="0" marR="0" lvl="5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marL="0" marR="0" lvl="6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marL="0" marR="0" lvl="7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marL="0" marR="0" lvl="8" indent="0" algn="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accent5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‹Nr.›</a:t>
            </a:fld>
            <a:endParaRPr/>
          </a:p>
        </p:txBody>
      </p:sp>
      <p:pic>
        <p:nvPicPr>
          <p:cNvPr id="15" name="Google Shape;15;p1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838200" y="6352200"/>
            <a:ext cx="777200" cy="4485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58583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doku.tid.dfn.de/de:shibidp:config-deprovisionierun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vs.data.kit.edu/nfdi-aai-doc/attributes/" TargetMode="External"/><Relationship Id="rId2" Type="http://schemas.openxmlformats.org/officeDocument/2006/relationships/hyperlink" Target="https://doku.tid.dfn.de/de:aai:attributes_best_practice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294638e5c9_3_9"/>
          <p:cNvSpPr txBox="1">
            <a:spLocks noGrp="1"/>
          </p:cNvSpPr>
          <p:nvPr>
            <p:ph type="subTitle" idx="1"/>
          </p:nvPr>
        </p:nvSpPr>
        <p:spPr>
          <a:xfrm>
            <a:off x="283886" y="4611756"/>
            <a:ext cx="5005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endParaRPr lang="en-US" noProof="0" dirty="0"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</a:pPr>
            <a:endParaRPr lang="en-US" noProof="0" dirty="0"/>
          </a:p>
        </p:txBody>
      </p:sp>
      <p:pic>
        <p:nvPicPr>
          <p:cNvPr id="102" name="Google Shape;102;g1294638e5c9_3_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3875" y="211700"/>
            <a:ext cx="3645101" cy="1247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g1294638e5c9_3_9"/>
          <p:cNvSpPr txBox="1"/>
          <p:nvPr/>
        </p:nvSpPr>
        <p:spPr>
          <a:xfrm>
            <a:off x="1755951" y="6368568"/>
            <a:ext cx="8118600" cy="406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Funded</a:t>
            </a:r>
            <a:r>
              <a:rPr lang="de-DE" sz="1100" b="0" i="0" u="none" strike="noStrike" cap="none" dirty="0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en-US" sz="1100" b="0" i="0" u="none" strike="noStrike" cap="none" dirty="0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by</a:t>
            </a:r>
            <a:r>
              <a:rPr lang="de-DE" sz="1100" b="0" i="0" u="none" strike="noStrike" cap="none" dirty="0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de-DE" sz="1100" b="1" i="0" u="none" strike="noStrike" cap="none" dirty="0">
                <a:solidFill>
                  <a:srgbClr val="45546B"/>
                </a:solidFill>
                <a:latin typeface="Fira Sans"/>
                <a:ea typeface="Fira Sans"/>
                <a:cs typeface="Fira Sans"/>
                <a:sym typeface="Fira Sans"/>
              </a:rPr>
              <a:t>DFG </a:t>
            </a:r>
            <a:r>
              <a:rPr lang="de-DE" sz="1100" b="0" i="0" u="none" strike="noStrike" cap="none" dirty="0" err="1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as</a:t>
            </a:r>
            <a:r>
              <a:rPr lang="de-DE" sz="1100" b="0" i="0" u="none" strike="noStrike" cap="none" dirty="0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de-DE" sz="1100" b="0" i="0" u="none" strike="noStrike" cap="none" dirty="0" err="1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part</a:t>
            </a:r>
            <a:r>
              <a:rPr lang="de-DE" sz="1100" b="0" i="0" u="none" strike="noStrike" cap="none" dirty="0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de-DE" sz="1100" b="0" i="0" u="none" strike="noStrike" cap="none" dirty="0" err="1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of</a:t>
            </a:r>
            <a:r>
              <a:rPr lang="de-DE" sz="1100" b="0" i="0" u="none" strike="noStrike" cap="none" dirty="0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de-DE" sz="1100" b="1" i="0" u="none" strike="noStrike" cap="none" dirty="0">
                <a:solidFill>
                  <a:srgbClr val="45546B"/>
                </a:solidFill>
                <a:latin typeface="Fira Sans"/>
                <a:ea typeface="Fira Sans"/>
                <a:cs typeface="Fira Sans"/>
                <a:sym typeface="Fira Sans"/>
              </a:rPr>
              <a:t>NFDI</a:t>
            </a:r>
            <a:r>
              <a:rPr lang="de-DE" sz="1100" b="0" i="0" u="none" strike="noStrike" cap="none" dirty="0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. </a:t>
            </a:r>
            <a:br>
              <a:rPr lang="de-DE" sz="1100" b="0" i="0" u="none" strike="noStrike" cap="none" dirty="0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</a:br>
            <a:r>
              <a:rPr lang="de-DE" sz="1100" b="0" i="0" u="none" strike="noStrike" cap="none" dirty="0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Grant Numbers:  521453681, 521460392, 521462155, 521463400, 521466146, 521471126, 521473512, 521474032, 521475185, 521476232</a:t>
            </a:r>
            <a:endParaRPr sz="1100" b="0" i="0" u="none" strike="noStrike" cap="none" dirty="0">
              <a:solidFill>
                <a:srgbClr val="45546B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  <p:sp>
        <p:nvSpPr>
          <p:cNvPr id="104" name="Google Shape;104;g1294638e5c9_3_9"/>
          <p:cNvSpPr txBox="1"/>
          <p:nvPr/>
        </p:nvSpPr>
        <p:spPr>
          <a:xfrm>
            <a:off x="628575" y="1901775"/>
            <a:ext cx="4661100" cy="374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 b="1" dirty="0">
                <a:solidFill>
                  <a:srgbClr val="0ABAF0"/>
                </a:solidFill>
                <a:latin typeface="Fira Sans"/>
                <a:ea typeface="Fira Sans"/>
                <a:cs typeface="Fira Sans"/>
                <a:sym typeface="Fira Sans"/>
              </a:rPr>
              <a:t>(</a:t>
            </a:r>
            <a:r>
              <a:rPr lang="de-DE" sz="3600" b="1" dirty="0" err="1">
                <a:solidFill>
                  <a:srgbClr val="0ABAF0"/>
                </a:solidFill>
                <a:latin typeface="Fira Sans"/>
                <a:ea typeface="Fira Sans"/>
                <a:cs typeface="Fira Sans"/>
                <a:sym typeface="Fira Sans"/>
              </a:rPr>
              <a:t>Federated</a:t>
            </a:r>
            <a:r>
              <a:rPr lang="de-DE" sz="3600" b="1" dirty="0">
                <a:solidFill>
                  <a:srgbClr val="0ABAF0"/>
                </a:solidFill>
                <a:latin typeface="Fira Sans"/>
                <a:ea typeface="Fira Sans"/>
                <a:cs typeface="Fira Sans"/>
                <a:sym typeface="Fira Sans"/>
              </a:rPr>
              <a:t>) Identity and Access Management</a:t>
            </a:r>
            <a:br>
              <a:rPr lang="de-DE" sz="3600" b="1" dirty="0">
                <a:solidFill>
                  <a:srgbClr val="0ABAF0"/>
                </a:solidFill>
                <a:latin typeface="Fira Sans"/>
                <a:ea typeface="Fira Sans"/>
                <a:cs typeface="Fira Sans"/>
                <a:sym typeface="Fira Sans"/>
              </a:rPr>
            </a:br>
            <a:br>
              <a:rPr lang="de-DE" sz="3600" b="1" dirty="0">
                <a:solidFill>
                  <a:srgbClr val="0ABAF0"/>
                </a:solidFill>
                <a:latin typeface="Fira Sans"/>
                <a:ea typeface="Fira Sans"/>
                <a:cs typeface="Fira Sans"/>
                <a:sym typeface="Fira Sans"/>
              </a:rPr>
            </a:br>
            <a:r>
              <a:rPr lang="de-DE" sz="3600" b="1" dirty="0">
                <a:solidFill>
                  <a:srgbClr val="0ABAF0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Date</a:t>
            </a:r>
            <a:endParaRPr sz="3600" b="1" dirty="0">
              <a:solidFill>
                <a:srgbClr val="0ABAF0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BAC96-3DA4-4A97-A424-CBDF36EA6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Inside the IAM:</a:t>
            </a:r>
            <a:endParaRPr lang="en-US" noProof="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D92FFE-5243-4A4B-8A84-2E13083CA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2383" y="1342417"/>
            <a:ext cx="8758691" cy="4787891"/>
          </a:xfrm>
        </p:spPr>
        <p:txBody>
          <a:bodyPr/>
          <a:lstStyle/>
          <a:p>
            <a:r>
              <a:rPr lang="en-US" b="1" dirty="0"/>
              <a:t>Rights:</a:t>
            </a:r>
          </a:p>
          <a:p>
            <a:r>
              <a:rPr lang="de-DE" dirty="0"/>
              <a:t>Like </a:t>
            </a:r>
            <a:r>
              <a:rPr lang="de-DE" dirty="0" err="1"/>
              <a:t>read</a:t>
            </a:r>
            <a:r>
              <a:rPr lang="de-DE" dirty="0"/>
              <a:t>, </a:t>
            </a:r>
            <a:r>
              <a:rPr lang="de-DE" dirty="0" err="1"/>
              <a:t>create</a:t>
            </a:r>
            <a:r>
              <a:rPr lang="de-DE" dirty="0"/>
              <a:t>, </a:t>
            </a:r>
            <a:r>
              <a:rPr lang="de-DE" dirty="0" err="1"/>
              <a:t>delete</a:t>
            </a:r>
            <a:r>
              <a:rPr lang="de-DE" dirty="0"/>
              <a:t>, …</a:t>
            </a:r>
          </a:p>
          <a:p>
            <a:endParaRPr lang="de-DE" dirty="0"/>
          </a:p>
          <a:p>
            <a:r>
              <a:rPr lang="de-DE" b="1" dirty="0"/>
              <a:t>Services:</a:t>
            </a:r>
          </a:p>
          <a:p>
            <a:r>
              <a:rPr lang="de-DE" dirty="0"/>
              <a:t>Target </a:t>
            </a:r>
            <a:r>
              <a:rPr lang="de-DE" dirty="0" err="1"/>
              <a:t>systems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accounts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provisioned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8C92F14-DA46-49F0-9340-8D29933B92A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mtClean="0"/>
              <a:t>10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1D6CFC8-2906-4EE5-81A6-2AC4105DE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221560"/>
            <a:ext cx="1700719" cy="490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908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D8B628-05A0-4FCE-8E47-8D321CBF6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Processes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9F5011B-E4EC-481A-AB27-5F4711B8D1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err="1"/>
              <a:t>Example</a:t>
            </a:r>
            <a:r>
              <a:rPr lang="de-DE" b="1" dirty="0"/>
              <a:t>: </a:t>
            </a:r>
            <a:r>
              <a:rPr lang="de-DE" dirty="0" err="1"/>
              <a:t>Creation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account</a:t>
            </a:r>
            <a:endParaRPr lang="de-DE" dirty="0"/>
          </a:p>
          <a:p>
            <a:endParaRPr lang="de-DE" dirty="0"/>
          </a:p>
          <a:p>
            <a:pPr marL="685800" indent="-457200">
              <a:buFont typeface="+mj-lt"/>
              <a:buAutoNum type="arabicPeriod"/>
            </a:pPr>
            <a:r>
              <a:rPr lang="de-DE" dirty="0"/>
              <a:t>A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member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an OU </a:t>
            </a:r>
            <a:r>
              <a:rPr lang="de-DE" dirty="0" err="1"/>
              <a:t>arrives</a:t>
            </a:r>
            <a:r>
              <a:rPr lang="de-DE" dirty="0"/>
              <a:t> and </a:t>
            </a:r>
            <a:r>
              <a:rPr lang="de-DE" dirty="0" err="1"/>
              <a:t>asks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an </a:t>
            </a:r>
            <a:r>
              <a:rPr lang="de-DE" dirty="0" err="1"/>
              <a:t>account</a:t>
            </a:r>
            <a:r>
              <a:rPr lang="de-DE" dirty="0"/>
              <a:t>.</a:t>
            </a:r>
          </a:p>
          <a:p>
            <a:pPr marL="685800" indent="-457200">
              <a:buFont typeface="+mj-lt"/>
              <a:buAutoNum type="arabicPeriod"/>
            </a:pPr>
            <a:r>
              <a:rPr lang="de-DE" dirty="0"/>
              <a:t>The </a:t>
            </a:r>
            <a:r>
              <a:rPr lang="de-DE" dirty="0" err="1"/>
              <a:t>head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OU (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someone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an </a:t>
            </a:r>
            <a:r>
              <a:rPr lang="de-DE" dirty="0" err="1"/>
              <a:t>approriate</a:t>
            </a:r>
            <a:r>
              <a:rPr lang="de-DE" dirty="0"/>
              <a:t> </a:t>
            </a:r>
            <a:r>
              <a:rPr lang="de-DE" dirty="0" err="1"/>
              <a:t>authority</a:t>
            </a:r>
            <a:r>
              <a:rPr lang="de-DE" dirty="0"/>
              <a:t>) </a:t>
            </a:r>
            <a:r>
              <a:rPr lang="de-DE" dirty="0" err="1"/>
              <a:t>approves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.</a:t>
            </a:r>
          </a:p>
          <a:p>
            <a:pPr marL="685800" indent="-457200">
              <a:buFont typeface="+mj-lt"/>
              <a:buAutoNum type="arabicPeriod"/>
            </a:pPr>
            <a:r>
              <a:rPr lang="de-DE" dirty="0"/>
              <a:t>The </a:t>
            </a:r>
            <a:r>
              <a:rPr lang="de-DE" dirty="0" err="1"/>
              <a:t>computing</a:t>
            </a:r>
            <a:r>
              <a:rPr lang="de-DE" dirty="0"/>
              <a:t> </a:t>
            </a:r>
            <a:r>
              <a:rPr lang="de-DE" dirty="0" err="1"/>
              <a:t>center</a:t>
            </a:r>
            <a:r>
              <a:rPr lang="de-DE" dirty="0"/>
              <a:t> </a:t>
            </a:r>
            <a:r>
              <a:rPr lang="de-DE" dirty="0" err="1"/>
              <a:t>gets</a:t>
            </a:r>
            <a:r>
              <a:rPr lang="de-DE" dirty="0"/>
              <a:t> </a:t>
            </a:r>
            <a:r>
              <a:rPr lang="de-DE" dirty="0" err="1"/>
              <a:t>noticed</a:t>
            </a:r>
            <a:r>
              <a:rPr lang="de-DE" dirty="0"/>
              <a:t>, </a:t>
            </a:r>
            <a:r>
              <a:rPr lang="de-DE" dirty="0" err="1"/>
              <a:t>compares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employee</a:t>
            </a:r>
            <a:r>
              <a:rPr lang="de-DE" dirty="0"/>
              <a:t> </a:t>
            </a:r>
            <a:r>
              <a:rPr lang="de-DE" dirty="0" err="1"/>
              <a:t>database</a:t>
            </a:r>
            <a:r>
              <a:rPr lang="de-DE" dirty="0"/>
              <a:t> and </a:t>
            </a:r>
            <a:r>
              <a:rPr lang="de-DE" dirty="0" err="1"/>
              <a:t>creates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account</a:t>
            </a:r>
            <a:r>
              <a:rPr lang="de-DE" dirty="0"/>
              <a:t>.</a:t>
            </a:r>
          </a:p>
          <a:p>
            <a:pPr marL="685800" indent="-457200">
              <a:buFont typeface="+mj-lt"/>
              <a:buAutoNum type="arabicPeriod"/>
            </a:pPr>
            <a:r>
              <a:rPr lang="de-DE" dirty="0"/>
              <a:t>The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member</a:t>
            </a:r>
            <a:r>
              <a:rPr lang="de-DE" dirty="0"/>
              <a:t> </a:t>
            </a:r>
            <a:r>
              <a:rPr lang="de-DE" dirty="0" err="1"/>
              <a:t>activates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account</a:t>
            </a:r>
            <a:r>
              <a:rPr lang="de-DE" dirty="0"/>
              <a:t>, </a:t>
            </a:r>
            <a:r>
              <a:rPr lang="de-DE" dirty="0" err="1"/>
              <a:t>perhaps</a:t>
            </a:r>
            <a:r>
              <a:rPr lang="de-DE" dirty="0"/>
              <a:t> </a:t>
            </a:r>
            <a:r>
              <a:rPr lang="de-DE" dirty="0" err="1"/>
              <a:t>together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a </a:t>
            </a:r>
            <a:r>
              <a:rPr lang="de-DE" dirty="0" err="1"/>
              <a:t>consent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usage</a:t>
            </a:r>
            <a:r>
              <a:rPr lang="de-DE" dirty="0"/>
              <a:t> </a:t>
            </a:r>
            <a:r>
              <a:rPr lang="de-DE" dirty="0" err="1"/>
              <a:t>policy</a:t>
            </a:r>
            <a:r>
              <a:rPr lang="de-DE" dirty="0"/>
              <a:t>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8417EE2-5EFE-44A2-B3C1-84A4220283E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3326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D8B628-05A0-4FCE-8E47-8D321CBF6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Processes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9F5011B-E4EC-481A-AB27-5F4711B8D1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 err="1"/>
              <a:t>Recurring</a:t>
            </a:r>
            <a:r>
              <a:rPr lang="de-DE" b="1" dirty="0"/>
              <a:t> </a:t>
            </a:r>
            <a:r>
              <a:rPr lang="de-DE" b="1" dirty="0" err="1"/>
              <a:t>questions</a:t>
            </a:r>
            <a:endParaRPr lang="de-DE" b="1" dirty="0"/>
          </a:p>
          <a:p>
            <a:endParaRPr lang="de-DE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 err="1"/>
              <a:t>Where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come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?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kind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/ </a:t>
            </a:r>
            <a:r>
              <a:rPr lang="de-DE" dirty="0" err="1"/>
              <a:t>attributes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being</a:t>
            </a:r>
            <a:r>
              <a:rPr lang="de-DE" dirty="0"/>
              <a:t> </a:t>
            </a:r>
            <a:r>
              <a:rPr lang="de-DE" dirty="0" err="1"/>
              <a:t>delivered</a:t>
            </a:r>
            <a:r>
              <a:rPr lang="de-DE" dirty="0"/>
              <a:t>?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 err="1"/>
              <a:t>When</a:t>
            </a:r>
            <a:r>
              <a:rPr lang="de-DE" dirty="0"/>
              <a:t> and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often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delivered</a:t>
            </a:r>
            <a:r>
              <a:rPr lang="de-DE" dirty="0"/>
              <a:t>?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 err="1"/>
              <a:t>How</a:t>
            </a:r>
            <a:r>
              <a:rPr lang="de-DE" dirty="0"/>
              <a:t> reliable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quality</a:t>
            </a:r>
            <a:r>
              <a:rPr lang="de-DE" dirty="0"/>
              <a:t> and </a:t>
            </a:r>
            <a:r>
              <a:rPr lang="de-DE" dirty="0" err="1"/>
              <a:t>up-to-dateness</a:t>
            </a:r>
            <a:r>
              <a:rPr lang="de-DE" dirty="0"/>
              <a:t>?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/>
              <a:t>Who </a:t>
            </a:r>
            <a:r>
              <a:rPr lang="de-DE" dirty="0" err="1"/>
              <a:t>sends</a:t>
            </a:r>
            <a:r>
              <a:rPr lang="de-DE" dirty="0"/>
              <a:t> </a:t>
            </a:r>
            <a:r>
              <a:rPr lang="de-DE" dirty="0" err="1"/>
              <a:t>notices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sporadic</a:t>
            </a:r>
            <a:r>
              <a:rPr lang="de-DE" dirty="0"/>
              <a:t> </a:t>
            </a:r>
            <a:r>
              <a:rPr lang="de-DE" dirty="0" err="1"/>
              <a:t>changes</a:t>
            </a:r>
            <a:r>
              <a:rPr lang="de-DE" dirty="0"/>
              <a:t> (e.g. </a:t>
            </a:r>
            <a:r>
              <a:rPr lang="de-DE" dirty="0" err="1"/>
              <a:t>transfer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personnel</a:t>
            </a:r>
            <a:r>
              <a:rPr lang="de-DE" dirty="0"/>
              <a:t>)?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/>
              <a:t>Who </a:t>
            </a:r>
            <a:r>
              <a:rPr lang="de-DE" dirty="0" err="1"/>
              <a:t>approves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confirms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?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8417EE2-5EFE-44A2-B3C1-84A4220283E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7489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6D8B628-05A0-4FCE-8E47-8D321CBF6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Further IAM </a:t>
            </a:r>
            <a:r>
              <a:rPr lang="de-DE" dirty="0" err="1"/>
              <a:t>topics</a:t>
            </a:r>
            <a:r>
              <a:rPr lang="de-DE" dirty="0"/>
              <a:t>: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9F5011B-E4EC-481A-AB27-5F4711B8D1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/>
              <a:t>Reporting and </a:t>
            </a:r>
            <a:r>
              <a:rPr lang="de-DE" dirty="0" err="1"/>
              <a:t>audit</a:t>
            </a:r>
            <a:endParaRPr lang="de-DE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/>
              <a:t>Identity </a:t>
            </a:r>
            <a:r>
              <a:rPr lang="de-DE" dirty="0" err="1"/>
              <a:t>matching</a:t>
            </a:r>
            <a:endParaRPr lang="de-DE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/>
              <a:t>IDs: ORCID, </a:t>
            </a:r>
            <a:r>
              <a:rPr lang="de-DE" dirty="0" err="1"/>
              <a:t>Edu</a:t>
            </a:r>
            <a:r>
              <a:rPr lang="de-DE" dirty="0"/>
              <a:t>-ID, </a:t>
            </a:r>
            <a:r>
              <a:rPr lang="de-DE" dirty="0" err="1"/>
              <a:t>identity</a:t>
            </a:r>
            <a:r>
              <a:rPr lang="de-DE" dirty="0"/>
              <a:t> </a:t>
            </a:r>
            <a:r>
              <a:rPr lang="de-DE" dirty="0" err="1"/>
              <a:t>card</a:t>
            </a:r>
            <a:endParaRPr lang="de-DE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/>
              <a:t>Group </a:t>
            </a:r>
            <a:r>
              <a:rPr lang="de-DE" dirty="0" err="1"/>
              <a:t>management</a:t>
            </a:r>
            <a:endParaRPr lang="de-DE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/>
              <a:t>User </a:t>
            </a:r>
            <a:r>
              <a:rPr lang="de-DE" dirty="0" err="1"/>
              <a:t>selfservice</a:t>
            </a:r>
            <a:endParaRPr lang="de-DE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/>
              <a:t>Password </a:t>
            </a:r>
            <a:r>
              <a:rPr lang="de-DE" dirty="0" err="1"/>
              <a:t>management</a:t>
            </a:r>
            <a:endParaRPr lang="de-DE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/>
              <a:t>Authentication </a:t>
            </a:r>
            <a:r>
              <a:rPr lang="de-DE" dirty="0" err="1"/>
              <a:t>techniques</a:t>
            </a:r>
            <a:r>
              <a:rPr lang="de-DE" dirty="0"/>
              <a:t> (MFA)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 err="1"/>
              <a:t>Federated</a:t>
            </a:r>
            <a:r>
              <a:rPr lang="de-DE" dirty="0"/>
              <a:t> Identity Management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8417EE2-5EFE-44A2-B3C1-84A4220283E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5476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27d0408ef0_0_136"/>
          <p:cNvSpPr txBox="1">
            <a:spLocks noGrp="1"/>
          </p:cNvSpPr>
          <p:nvPr>
            <p:ph type="ctrTitle"/>
          </p:nvPr>
        </p:nvSpPr>
        <p:spPr>
          <a:xfrm>
            <a:off x="790672" y="1631716"/>
            <a:ext cx="9309600" cy="29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de-DE" dirty="0" err="1"/>
              <a:t>Federated</a:t>
            </a:r>
            <a:br>
              <a:rPr lang="de-DE" dirty="0"/>
            </a:br>
            <a:r>
              <a:rPr lang="de-DE" dirty="0"/>
              <a:t>Identity</a:t>
            </a:r>
            <a:br>
              <a:rPr lang="de-DE" dirty="0"/>
            </a:br>
            <a:r>
              <a:rPr lang="de-DE" dirty="0"/>
              <a:t>Management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dirty="0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9A8AFCD-8ED7-4B97-A01F-B3A31F8302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95366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26AA14-4435-439A-86D6-266ED1CF6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FD9483C-46F3-4975-8C3F-B9C841CF5E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Over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, Wolfgang!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E0B9A41-63C9-4B82-94EC-6ADE11177D4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7257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27d0408ef0_0_136"/>
          <p:cNvSpPr txBox="1">
            <a:spLocks noGrp="1"/>
          </p:cNvSpPr>
          <p:nvPr>
            <p:ph type="ctrTitle"/>
          </p:nvPr>
        </p:nvSpPr>
        <p:spPr>
          <a:xfrm>
            <a:off x="790672" y="826851"/>
            <a:ext cx="9309600" cy="3706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de-DE" dirty="0"/>
              <a:t>Things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know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operating</a:t>
            </a:r>
            <a:r>
              <a:rPr lang="de-DE" dirty="0"/>
              <a:t> a Community AAI</a:t>
            </a:r>
            <a:br>
              <a:rPr lang="de-DE" dirty="0"/>
            </a:br>
            <a:r>
              <a:rPr lang="de-DE" dirty="0"/>
              <a:t>(and </a:t>
            </a:r>
            <a:r>
              <a:rPr lang="de-DE" dirty="0" err="1"/>
              <a:t>reasons</a:t>
            </a:r>
            <a:r>
              <a:rPr lang="de-DE" dirty="0"/>
              <a:t> </a:t>
            </a:r>
            <a:r>
              <a:rPr lang="de-DE" dirty="0" err="1"/>
              <a:t>why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might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)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dirty="0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9EA3224-B3E8-4AD5-8A3B-393959BD19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066ED3-2168-4F42-866B-36DE640B5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/>
              <a:t>Identity / User Management</a:t>
            </a:r>
            <a:br>
              <a:rPr lang="de-DE" dirty="0"/>
            </a:br>
            <a:r>
              <a:rPr lang="de-DE" dirty="0" err="1"/>
              <a:t>Where</a:t>
            </a:r>
            <a:r>
              <a:rPr lang="de-DE" dirty="0"/>
              <a:t> do </a:t>
            </a:r>
            <a:r>
              <a:rPr lang="de-DE" dirty="0" err="1"/>
              <a:t>users</a:t>
            </a:r>
            <a:r>
              <a:rPr lang="de-DE" dirty="0"/>
              <a:t> </a:t>
            </a:r>
            <a:r>
              <a:rPr lang="de-DE" dirty="0" err="1"/>
              <a:t>come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? 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BD53AB-0645-4BAD-B962-C7CECA03A8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/>
              <a:t>DFN-AAI, </a:t>
            </a:r>
            <a:r>
              <a:rPr lang="de-DE" dirty="0" err="1"/>
              <a:t>Edugain</a:t>
            </a:r>
            <a:r>
              <a:rPr lang="de-DE" dirty="0"/>
              <a:t>, Google, …?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/>
              <a:t>Discovery Service: </a:t>
            </a:r>
            <a:r>
              <a:rPr lang="de-DE" dirty="0" err="1"/>
              <a:t>Is</a:t>
            </a:r>
            <a:r>
              <a:rPr lang="de-DE" dirty="0"/>
              <a:t> a </a:t>
            </a:r>
            <a:r>
              <a:rPr lang="de-DE" dirty="0" err="1"/>
              <a:t>restricted</a:t>
            </a:r>
            <a:r>
              <a:rPr lang="de-DE" dirty="0"/>
              <a:t> </a:t>
            </a:r>
            <a:r>
              <a:rPr lang="de-DE" dirty="0" err="1"/>
              <a:t>list</a:t>
            </a:r>
            <a:r>
              <a:rPr lang="de-DE" dirty="0"/>
              <a:t> (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home</a:t>
            </a:r>
            <a:r>
              <a:rPr lang="de-DE" dirty="0"/>
              <a:t> </a:t>
            </a:r>
            <a:r>
              <a:rPr lang="de-DE" dirty="0" err="1"/>
              <a:t>institutions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NFDI </a:t>
            </a:r>
            <a:r>
              <a:rPr lang="de-DE" dirty="0" err="1"/>
              <a:t>communities</a:t>
            </a:r>
            <a:r>
              <a:rPr lang="de-DE" dirty="0"/>
              <a:t>) </a:t>
            </a:r>
            <a:r>
              <a:rPr lang="de-DE" dirty="0" err="1"/>
              <a:t>useful</a:t>
            </a:r>
            <a:r>
              <a:rPr lang="de-DE" dirty="0"/>
              <a:t>?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/>
              <a:t>Can </a:t>
            </a:r>
            <a:r>
              <a:rPr lang="de-DE" dirty="0" err="1"/>
              <a:t>the</a:t>
            </a:r>
            <a:r>
              <a:rPr lang="de-DE" dirty="0"/>
              <a:t> same </a:t>
            </a:r>
            <a:r>
              <a:rPr lang="de-DE" dirty="0" err="1"/>
              <a:t>user</a:t>
            </a:r>
            <a:r>
              <a:rPr lang="de-DE" dirty="0"/>
              <a:t> </a:t>
            </a:r>
            <a:r>
              <a:rPr lang="de-DE" dirty="0" err="1"/>
              <a:t>come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several</a:t>
            </a:r>
            <a:r>
              <a:rPr lang="de-DE" dirty="0"/>
              <a:t> </a:t>
            </a:r>
            <a:r>
              <a:rPr lang="de-DE" dirty="0" err="1"/>
              <a:t>sources</a:t>
            </a:r>
            <a:r>
              <a:rPr lang="de-DE" dirty="0"/>
              <a:t>?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yes</a:t>
            </a:r>
            <a:r>
              <a:rPr lang="de-DE" dirty="0"/>
              <a:t>: </a:t>
            </a:r>
            <a:r>
              <a:rPr lang="de-DE" dirty="0" err="1"/>
              <a:t>How</a:t>
            </a:r>
            <a:r>
              <a:rPr lang="de-DE" dirty="0"/>
              <a:t>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match</a:t>
            </a:r>
            <a:r>
              <a:rPr lang="de-DE" dirty="0"/>
              <a:t> </a:t>
            </a:r>
            <a:r>
              <a:rPr lang="de-DE" dirty="0" err="1"/>
              <a:t>identities</a:t>
            </a:r>
            <a:r>
              <a:rPr lang="de-DE" dirty="0"/>
              <a:t>? (Name, date and </a:t>
            </a:r>
            <a:r>
              <a:rPr lang="de-DE" dirty="0" err="1"/>
              <a:t>place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birth</a:t>
            </a:r>
            <a:r>
              <a:rPr lang="de-DE" dirty="0"/>
              <a:t>, ….)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de-DE" dirty="0" err="1"/>
              <a:t>Don‘t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email </a:t>
            </a:r>
            <a:r>
              <a:rPr lang="de-DE" dirty="0" err="1"/>
              <a:t>address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primary</a:t>
            </a:r>
            <a:r>
              <a:rPr lang="de-DE" dirty="0"/>
              <a:t> </a:t>
            </a:r>
            <a:r>
              <a:rPr lang="de-DE" dirty="0" err="1"/>
              <a:t>key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identify</a:t>
            </a:r>
            <a:r>
              <a:rPr lang="de-DE" dirty="0"/>
              <a:t> </a:t>
            </a:r>
            <a:r>
              <a:rPr lang="de-DE" dirty="0" err="1"/>
              <a:t>users</a:t>
            </a:r>
            <a:r>
              <a:rPr lang="de-DE" dirty="0"/>
              <a:t>!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de-DE" dirty="0"/>
              <a:t>Will </a:t>
            </a:r>
            <a:r>
              <a:rPr lang="de-DE" dirty="0" err="1"/>
              <a:t>most</a:t>
            </a:r>
            <a:r>
              <a:rPr lang="de-DE" dirty="0"/>
              <a:t> </a:t>
            </a:r>
            <a:r>
              <a:rPr lang="de-DE" dirty="0" err="1"/>
              <a:t>likely</a:t>
            </a:r>
            <a:r>
              <a:rPr lang="de-DE" dirty="0"/>
              <a:t> </a:t>
            </a:r>
            <a:r>
              <a:rPr lang="de-DE" dirty="0" err="1"/>
              <a:t>become</a:t>
            </a:r>
            <a:r>
              <a:rPr lang="de-DE" dirty="0"/>
              <a:t> </a:t>
            </a:r>
            <a:r>
              <a:rPr lang="de-DE" dirty="0" err="1"/>
              <a:t>easier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Edu</a:t>
            </a:r>
            <a:r>
              <a:rPr lang="de-DE" dirty="0"/>
              <a:t>-ID-Proxy.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using</a:t>
            </a:r>
            <a:r>
              <a:rPr lang="de-DE" dirty="0"/>
              <a:t> Google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social </a:t>
            </a:r>
            <a:r>
              <a:rPr lang="de-DE" dirty="0" err="1"/>
              <a:t>media</a:t>
            </a:r>
            <a:r>
              <a:rPr lang="de-DE" dirty="0"/>
              <a:t> </a:t>
            </a:r>
            <a:r>
              <a:rPr lang="de-DE" dirty="0" err="1"/>
              <a:t>accounts</a:t>
            </a:r>
            <a:r>
              <a:rPr lang="de-DE" dirty="0"/>
              <a:t>: 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and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sponsors</a:t>
            </a:r>
            <a:r>
              <a:rPr lang="de-DE" dirty="0"/>
              <a:t>?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de-DE" dirty="0"/>
              <a:t>→ </a:t>
            </a:r>
            <a:r>
              <a:rPr lang="de-DE" dirty="0" err="1"/>
              <a:t>Principal</a:t>
            </a:r>
            <a:r>
              <a:rPr lang="de-DE" dirty="0"/>
              <a:t> Investigators / VO-Managers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/>
              <a:t>On </a:t>
            </a:r>
            <a:r>
              <a:rPr lang="de-DE" dirty="0" err="1"/>
              <a:t>existing</a:t>
            </a:r>
            <a:r>
              <a:rPr lang="de-DE" dirty="0"/>
              <a:t> </a:t>
            </a:r>
            <a:r>
              <a:rPr lang="de-DE" dirty="0" err="1"/>
              <a:t>systems</a:t>
            </a:r>
            <a:r>
              <a:rPr lang="de-DE" dirty="0"/>
              <a:t>: Migration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users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a </a:t>
            </a:r>
            <a:r>
              <a:rPr lang="de-DE" dirty="0" err="1"/>
              <a:t>new</a:t>
            </a:r>
            <a:r>
              <a:rPr lang="de-DE" dirty="0"/>
              <a:t> </a:t>
            </a:r>
            <a:r>
              <a:rPr lang="de-DE" dirty="0" err="1"/>
              <a:t>login</a:t>
            </a:r>
            <a:r>
              <a:rPr lang="de-DE" dirty="0"/>
              <a:t> </a:t>
            </a:r>
            <a:r>
              <a:rPr lang="de-DE" dirty="0" err="1"/>
              <a:t>way</a:t>
            </a:r>
            <a:r>
              <a:rPr lang="de-DE" dirty="0"/>
              <a:t>.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1028700" lvl="1" indent="-34290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9939C46-D110-4592-9A34-5C2D3E031F1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15010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066ED3-2168-4F42-866B-36DE640B5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 err="1"/>
              <a:t>Authorization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BD53AB-0645-4BAD-B962-C7CECA03A8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/>
              <a:t>Who </a:t>
            </a:r>
            <a:r>
              <a:rPr lang="de-DE" dirty="0" err="1"/>
              <a:t>decides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rules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access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system</a:t>
            </a:r>
            <a:r>
              <a:rPr lang="de-DE" dirty="0"/>
              <a:t>?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implement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rules</a:t>
            </a:r>
            <a:r>
              <a:rPr lang="de-DE" dirty="0"/>
              <a:t>?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de-DE" dirty="0"/>
              <a:t>Do </a:t>
            </a:r>
            <a:r>
              <a:rPr lang="de-DE" dirty="0" err="1"/>
              <a:t>you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all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neccesary</a:t>
            </a:r>
            <a:r>
              <a:rPr lang="de-DE" dirty="0"/>
              <a:t> </a:t>
            </a:r>
            <a:r>
              <a:rPr lang="de-DE" dirty="0" err="1"/>
              <a:t>attributes</a:t>
            </a:r>
            <a:r>
              <a:rPr lang="de-DE" dirty="0"/>
              <a:t> (</a:t>
            </a:r>
            <a:r>
              <a:rPr lang="de-DE" dirty="0" err="1"/>
              <a:t>values</a:t>
            </a:r>
            <a:r>
              <a:rPr lang="de-DE" dirty="0"/>
              <a:t>)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IdPs</a:t>
            </a:r>
            <a:r>
              <a:rPr lang="de-DE" dirty="0"/>
              <a:t>?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de-DE" dirty="0"/>
              <a:t>Do </a:t>
            </a:r>
            <a:r>
              <a:rPr lang="de-DE" dirty="0" err="1"/>
              <a:t>these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transformed</a:t>
            </a:r>
            <a:r>
              <a:rPr lang="de-DE" dirty="0"/>
              <a:t>? Are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standards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entitlement</a:t>
            </a:r>
            <a:r>
              <a:rPr lang="de-DE" dirty="0"/>
              <a:t> </a:t>
            </a:r>
            <a:r>
              <a:rPr lang="de-DE" dirty="0" err="1"/>
              <a:t>values</a:t>
            </a:r>
            <a:r>
              <a:rPr lang="de-DE" dirty="0"/>
              <a:t>?</a:t>
            </a:r>
          </a:p>
          <a:p>
            <a:pPr marL="685800"/>
            <a:r>
              <a:rPr lang="de-DE" dirty="0"/>
              <a:t>Who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set</a:t>
            </a:r>
            <a:r>
              <a:rPr lang="de-DE" dirty="0"/>
              <a:t> </a:t>
            </a:r>
            <a:r>
              <a:rPr lang="de-DE" dirty="0" err="1"/>
              <a:t>attribute</a:t>
            </a:r>
            <a:r>
              <a:rPr lang="de-DE" dirty="0"/>
              <a:t> </a:t>
            </a:r>
            <a:r>
              <a:rPr lang="de-DE" dirty="0" err="1"/>
              <a:t>values</a:t>
            </a:r>
            <a:r>
              <a:rPr lang="de-DE" dirty="0"/>
              <a:t> </a:t>
            </a:r>
            <a:r>
              <a:rPr lang="de-DE" dirty="0" err="1"/>
              <a:t>manually</a:t>
            </a:r>
            <a:r>
              <a:rPr lang="de-DE" dirty="0"/>
              <a:t>,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necessary</a:t>
            </a:r>
            <a:r>
              <a:rPr lang="de-DE" dirty="0"/>
              <a:t>?</a:t>
            </a:r>
          </a:p>
          <a:p>
            <a:pPr marL="685800"/>
            <a:r>
              <a:rPr lang="de-DE" dirty="0"/>
              <a:t>Can </a:t>
            </a:r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manual</a:t>
            </a:r>
            <a:r>
              <a:rPr lang="de-DE" dirty="0"/>
              <a:t> </a:t>
            </a:r>
            <a:r>
              <a:rPr lang="de-DE" dirty="0" err="1"/>
              <a:t>additions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user</a:t>
            </a:r>
            <a:r>
              <a:rPr lang="de-DE" dirty="0"/>
              <a:t> </a:t>
            </a:r>
            <a:r>
              <a:rPr lang="de-DE" dirty="0" err="1"/>
              <a:t>objects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service</a:t>
            </a:r>
            <a:r>
              <a:rPr lang="de-DE" dirty="0"/>
              <a:t> </a:t>
            </a:r>
            <a:r>
              <a:rPr lang="de-DE" dirty="0" err="1"/>
              <a:t>admins</a:t>
            </a:r>
            <a:r>
              <a:rPr lang="de-DE" dirty="0"/>
              <a:t>? </a:t>
            </a:r>
            <a:r>
              <a:rPr lang="de-DE" dirty="0" err="1"/>
              <a:t>If</a:t>
            </a:r>
            <a:r>
              <a:rPr lang="de-DE" dirty="0"/>
              <a:t> </a:t>
            </a:r>
            <a:r>
              <a:rPr lang="de-DE" dirty="0" err="1"/>
              <a:t>yes</a:t>
            </a:r>
            <a:r>
              <a:rPr lang="de-DE" dirty="0"/>
              <a:t>:</a:t>
            </a:r>
          </a:p>
          <a:p>
            <a:pPr marL="1028700" lvl="1"/>
            <a:r>
              <a:rPr lang="de-DE" dirty="0"/>
              <a:t>Who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service</a:t>
            </a:r>
            <a:r>
              <a:rPr lang="de-DE" dirty="0"/>
              <a:t> </a:t>
            </a:r>
            <a:r>
              <a:rPr lang="de-DE" dirty="0" err="1"/>
              <a:t>admins</a:t>
            </a:r>
            <a:r>
              <a:rPr lang="de-DE" dirty="0"/>
              <a:t>?</a:t>
            </a:r>
          </a:p>
          <a:p>
            <a:pPr marL="1028700" lvl="1"/>
            <a:r>
              <a:rPr lang="de-DE" dirty="0"/>
              <a:t>Who </a:t>
            </a:r>
            <a:r>
              <a:rPr lang="de-DE" dirty="0" err="1"/>
              <a:t>confirms</a:t>
            </a:r>
            <a:r>
              <a:rPr lang="de-DE" dirty="0"/>
              <a:t> </a:t>
            </a:r>
            <a:r>
              <a:rPr lang="de-DE" dirty="0" err="1"/>
              <a:t>service</a:t>
            </a:r>
            <a:r>
              <a:rPr lang="de-DE" dirty="0"/>
              <a:t> </a:t>
            </a:r>
            <a:r>
              <a:rPr lang="de-DE" dirty="0" err="1"/>
              <a:t>admins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informs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personnel</a:t>
            </a:r>
            <a:r>
              <a:rPr lang="de-DE" dirty="0"/>
              <a:t> </a:t>
            </a:r>
            <a:r>
              <a:rPr lang="de-DE" dirty="0" err="1"/>
              <a:t>changes</a:t>
            </a:r>
            <a:r>
              <a:rPr lang="de-DE" dirty="0"/>
              <a:t>?</a:t>
            </a:r>
          </a:p>
          <a:p>
            <a:pPr marL="1028700" lvl="1"/>
            <a:r>
              <a:rPr lang="de-DE" dirty="0" err="1"/>
              <a:t>Does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service</a:t>
            </a:r>
            <a:r>
              <a:rPr lang="de-DE" dirty="0"/>
              <a:t> </a:t>
            </a:r>
            <a:r>
              <a:rPr lang="de-DE" dirty="0" err="1"/>
              <a:t>have</a:t>
            </a:r>
            <a:r>
              <a:rPr lang="de-DE" dirty="0"/>
              <a:t> / </a:t>
            </a:r>
            <a:r>
              <a:rPr lang="de-DE" dirty="0" err="1"/>
              <a:t>need</a:t>
            </a:r>
            <a:r>
              <a:rPr lang="de-DE" dirty="0"/>
              <a:t> </a:t>
            </a:r>
            <a:r>
              <a:rPr lang="de-DE" dirty="0" err="1"/>
              <a:t>admin</a:t>
            </a:r>
            <a:r>
              <a:rPr lang="de-DE" dirty="0"/>
              <a:t> </a:t>
            </a:r>
            <a:r>
              <a:rPr lang="de-DE" dirty="0" err="1"/>
              <a:t>groups</a:t>
            </a:r>
            <a:r>
              <a:rPr lang="de-DE" dirty="0"/>
              <a:t>?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5715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5715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1028700" lvl="1" indent="-34290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9939C46-D110-4592-9A34-5C2D3E031F1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16454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066ED3-2168-4F42-866B-36DE640B5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/>
              <a:t>Identity / User Management</a:t>
            </a:r>
            <a:br>
              <a:rPr lang="de-DE" dirty="0"/>
            </a:br>
            <a:r>
              <a:rPr lang="de-DE" dirty="0" err="1"/>
              <a:t>Deprovisioning</a:t>
            </a:r>
            <a:br>
              <a:rPr lang="de-DE" dirty="0"/>
            </a:b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BD53AB-0645-4BAD-B962-C7CECA03A8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/>
              <a:t>Who </a:t>
            </a:r>
            <a:r>
              <a:rPr lang="de-DE" dirty="0" err="1"/>
              <a:t>clears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service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users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no</a:t>
            </a:r>
            <a:r>
              <a:rPr lang="de-DE" dirty="0"/>
              <a:t> </a:t>
            </a:r>
            <a:r>
              <a:rPr lang="de-DE" dirty="0" err="1"/>
              <a:t>longer</a:t>
            </a:r>
            <a:r>
              <a:rPr lang="de-DE" dirty="0"/>
              <a:t> </a:t>
            </a:r>
            <a:r>
              <a:rPr lang="de-DE" dirty="0" err="1"/>
              <a:t>members</a:t>
            </a:r>
            <a:r>
              <a:rPr lang="de-DE" dirty="0"/>
              <a:t>?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/>
              <a:t>Can </a:t>
            </a:r>
            <a:r>
              <a:rPr lang="de-DE" dirty="0" err="1"/>
              <a:t>you</a:t>
            </a:r>
            <a:r>
              <a:rPr lang="de-DE" dirty="0"/>
              <a:t> do </a:t>
            </a:r>
            <a:r>
              <a:rPr lang="de-DE" dirty="0" err="1"/>
              <a:t>this</a:t>
            </a:r>
            <a:r>
              <a:rPr lang="de-DE" dirty="0"/>
              <a:t> via </a:t>
            </a:r>
            <a:r>
              <a:rPr lang="de-DE" dirty="0" err="1"/>
              <a:t>AttributeQuery</a:t>
            </a:r>
            <a:r>
              <a:rPr lang="de-DE" dirty="0"/>
              <a:t> (cf. </a:t>
            </a:r>
            <a:r>
              <a:rPr lang="de-DE" dirty="0">
                <a:hlinkClick r:id="rId2"/>
              </a:rPr>
              <a:t>https://doku.tid.dfn.de/de:shibidp:config-deprovisionierung</a:t>
            </a:r>
            <a:r>
              <a:rPr lang="de-DE" dirty="0"/>
              <a:t>)? (Will also </a:t>
            </a:r>
            <a:r>
              <a:rPr lang="de-DE" dirty="0" err="1"/>
              <a:t>get</a:t>
            </a:r>
            <a:r>
              <a:rPr lang="de-DE" dirty="0"/>
              <a:t> </a:t>
            </a:r>
            <a:r>
              <a:rPr lang="de-DE" dirty="0" err="1"/>
              <a:t>easier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Edu</a:t>
            </a:r>
            <a:r>
              <a:rPr lang="de-DE" dirty="0"/>
              <a:t>-ID-Proxy.)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/>
              <a:t>Can </a:t>
            </a:r>
            <a:r>
              <a:rPr lang="de-DE" dirty="0" err="1"/>
              <a:t>you</a:t>
            </a:r>
            <a:r>
              <a:rPr lang="de-DE" dirty="0"/>
              <a:t> check </a:t>
            </a:r>
            <a:r>
              <a:rPr lang="de-DE" dirty="0" err="1"/>
              <a:t>whether</a:t>
            </a:r>
            <a:r>
              <a:rPr lang="de-DE" dirty="0"/>
              <a:t> </a:t>
            </a:r>
            <a:r>
              <a:rPr lang="de-DE" dirty="0" err="1"/>
              <a:t>necessary</a:t>
            </a:r>
            <a:r>
              <a:rPr lang="de-DE" dirty="0"/>
              <a:t> </a:t>
            </a:r>
            <a:r>
              <a:rPr lang="de-DE" dirty="0" err="1"/>
              <a:t>attributes</a:t>
            </a:r>
            <a:r>
              <a:rPr lang="de-DE" dirty="0"/>
              <a:t> (</a:t>
            </a:r>
            <a:r>
              <a:rPr lang="de-DE" dirty="0" err="1"/>
              <a:t>values</a:t>
            </a:r>
            <a:r>
              <a:rPr lang="de-DE" dirty="0"/>
              <a:t>) </a:t>
            </a:r>
            <a:r>
              <a:rPr lang="de-DE" dirty="0" err="1"/>
              <a:t>are</a:t>
            </a:r>
            <a:r>
              <a:rPr lang="de-DE" dirty="0"/>
              <a:t> still </a:t>
            </a:r>
            <a:r>
              <a:rPr lang="de-DE" dirty="0" err="1"/>
              <a:t>present</a:t>
            </a:r>
            <a:r>
              <a:rPr lang="de-DE" dirty="0"/>
              <a:t>?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/>
              <a:t>Can </a:t>
            </a:r>
            <a:r>
              <a:rPr lang="de-DE" dirty="0" err="1"/>
              <a:t>you</a:t>
            </a:r>
            <a:r>
              <a:rPr lang="de-DE" dirty="0"/>
              <a:t> lock </a:t>
            </a:r>
            <a:r>
              <a:rPr lang="de-DE" dirty="0" err="1"/>
              <a:t>users</a:t>
            </a:r>
            <a:r>
              <a:rPr lang="de-DE" dirty="0"/>
              <a:t> </a:t>
            </a:r>
            <a:r>
              <a:rPr lang="de-DE" dirty="0" err="1"/>
              <a:t>temporarily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permanent?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 err="1"/>
              <a:t>What</a:t>
            </a:r>
            <a:r>
              <a:rPr lang="de-DE" dirty="0"/>
              <a:t> </a:t>
            </a:r>
            <a:r>
              <a:rPr lang="de-DE" dirty="0" err="1"/>
              <a:t>happens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a </a:t>
            </a:r>
            <a:r>
              <a:rPr lang="de-DE" dirty="0" err="1"/>
              <a:t>user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deprovisioned</a:t>
            </a:r>
            <a:r>
              <a:rPr lang="de-DE" dirty="0"/>
              <a:t>?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user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must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deleted</a:t>
            </a:r>
            <a:r>
              <a:rPr lang="de-DE" dirty="0"/>
              <a:t>?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data</a:t>
            </a:r>
            <a:r>
              <a:rPr lang="de-DE" dirty="0"/>
              <a:t> </a:t>
            </a:r>
            <a:r>
              <a:rPr lang="de-DE" dirty="0" err="1"/>
              <a:t>should</a:t>
            </a:r>
            <a:r>
              <a:rPr lang="de-DE" dirty="0"/>
              <a:t> </a:t>
            </a:r>
            <a:r>
              <a:rPr lang="de-DE" dirty="0" err="1"/>
              <a:t>stay</a:t>
            </a:r>
            <a:r>
              <a:rPr lang="de-DE" dirty="0"/>
              <a:t> (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an NFDI…) and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long</a:t>
            </a:r>
            <a:r>
              <a:rPr lang="de-DE" dirty="0"/>
              <a:t>?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de-DE" dirty="0"/>
              <a:t>Who </a:t>
            </a:r>
            <a:r>
              <a:rPr lang="de-DE" dirty="0" err="1"/>
              <a:t>takes</a:t>
            </a:r>
            <a:r>
              <a:rPr lang="de-DE" dirty="0"/>
              <a:t> care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these</a:t>
            </a:r>
            <a:r>
              <a:rPr lang="de-DE" dirty="0"/>
              <a:t>?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5715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571500" indent="-342900">
              <a:buFont typeface="Arial" panose="020B0604020202020204" pitchFamily="34" charset="0"/>
              <a:buChar char="•"/>
            </a:pPr>
            <a:endParaRPr lang="de-DE" dirty="0"/>
          </a:p>
          <a:p>
            <a:pPr marL="1028700" lvl="1" indent="-34290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9939C46-D110-4592-9A34-5C2D3E031F1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547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27d0408ef0_0_136"/>
          <p:cNvSpPr txBox="1">
            <a:spLocks noGrp="1"/>
          </p:cNvSpPr>
          <p:nvPr>
            <p:ph type="ctrTitle"/>
          </p:nvPr>
        </p:nvSpPr>
        <p:spPr>
          <a:xfrm>
            <a:off x="790672" y="1631716"/>
            <a:ext cx="9309600" cy="29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de-DE" dirty="0"/>
              <a:t>Identity (and Access)</a:t>
            </a:r>
            <a:br>
              <a:rPr lang="de-DE" dirty="0"/>
            </a:br>
            <a:r>
              <a:rPr lang="de-DE" dirty="0"/>
              <a:t>Management</a:t>
            </a:r>
            <a:endParaRPr dirty="0"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dirty="0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9A8AFCD-8ED7-4B97-A01F-B3A31F8302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066ED3-2168-4F42-866B-36DE640B5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/>
              <a:t>Technical </a:t>
            </a:r>
            <a:r>
              <a:rPr lang="de-DE" b="1" dirty="0" err="1"/>
              <a:t>aspects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BD53AB-0645-4BAD-B962-C7CECA03A8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800100" indent="-342900">
              <a:buFont typeface="Arial" panose="020B0604020202020204" pitchFamily="34" charset="0"/>
              <a:buChar char="•"/>
            </a:pPr>
            <a:r>
              <a:rPr lang="de-DE" dirty="0" err="1"/>
              <a:t>How</a:t>
            </a:r>
            <a:r>
              <a:rPr lang="de-DE" dirty="0"/>
              <a:t> </a:t>
            </a:r>
            <a:r>
              <a:rPr lang="de-DE" dirty="0" err="1"/>
              <a:t>gets</a:t>
            </a:r>
            <a:r>
              <a:rPr lang="de-DE" dirty="0"/>
              <a:t> a </a:t>
            </a:r>
            <a:r>
              <a:rPr lang="de-DE" dirty="0" err="1"/>
              <a:t>service</a:t>
            </a:r>
            <a:r>
              <a:rPr lang="de-DE" dirty="0"/>
              <a:t> </a:t>
            </a:r>
            <a:r>
              <a:rPr lang="de-DE" dirty="0" err="1"/>
              <a:t>connected</a:t>
            </a:r>
            <a:r>
              <a:rPr lang="de-DE" dirty="0"/>
              <a:t> </a:t>
            </a:r>
            <a:r>
              <a:rPr lang="de-DE" dirty="0" err="1"/>
              <a:t>technically</a:t>
            </a:r>
            <a:r>
              <a:rPr lang="de-DE" dirty="0"/>
              <a:t> (SAML, OIDC, LDAP, …)?</a:t>
            </a:r>
          </a:p>
          <a:p>
            <a:pPr marL="1028700" lvl="1"/>
            <a:r>
              <a:rPr lang="de-DE" dirty="0" err="1"/>
              <a:t>If</a:t>
            </a:r>
            <a:r>
              <a:rPr lang="de-DE" dirty="0"/>
              <a:t> LDAP: </a:t>
            </a:r>
            <a:r>
              <a:rPr lang="de-DE" dirty="0" err="1"/>
              <a:t>Does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service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own LDAP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needs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filled</a:t>
            </a:r>
            <a:r>
              <a:rPr lang="de-DE" dirty="0"/>
              <a:t> </a:t>
            </a:r>
            <a:r>
              <a:rPr lang="de-DE" dirty="0" err="1"/>
              <a:t>by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CAAI?</a:t>
            </a:r>
            <a:br>
              <a:rPr lang="de-DE" dirty="0"/>
            </a:b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does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CAAI </a:t>
            </a:r>
            <a:r>
              <a:rPr lang="de-DE" dirty="0" err="1"/>
              <a:t>have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provide</a:t>
            </a:r>
            <a:r>
              <a:rPr lang="de-DE" dirty="0"/>
              <a:t> an LDAP (-</a:t>
            </a:r>
            <a:r>
              <a:rPr lang="de-DE" dirty="0" err="1"/>
              <a:t>tree</a:t>
            </a:r>
            <a:r>
              <a:rPr lang="de-DE" dirty="0"/>
              <a:t>)?</a:t>
            </a:r>
          </a:p>
          <a:p>
            <a:pPr marL="1028700" lvl="1"/>
            <a:r>
              <a:rPr lang="de-DE" dirty="0" err="1"/>
              <a:t>Does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service</a:t>
            </a:r>
            <a:r>
              <a:rPr lang="de-DE" dirty="0"/>
              <a:t> </a:t>
            </a:r>
            <a:r>
              <a:rPr lang="de-DE" dirty="0" err="1"/>
              <a:t>need</a:t>
            </a:r>
            <a:r>
              <a:rPr lang="de-DE" dirty="0"/>
              <a:t> a </a:t>
            </a:r>
            <a:r>
              <a:rPr lang="de-DE" dirty="0" err="1"/>
              <a:t>certain</a:t>
            </a:r>
            <a:r>
              <a:rPr lang="de-DE" dirty="0"/>
              <a:t> </a:t>
            </a:r>
            <a:r>
              <a:rPr lang="de-DE" dirty="0" err="1"/>
              <a:t>tree</a:t>
            </a:r>
            <a:r>
              <a:rPr lang="de-DE" dirty="0"/>
              <a:t> </a:t>
            </a:r>
            <a:r>
              <a:rPr lang="de-DE" dirty="0" err="1"/>
              <a:t>structure</a:t>
            </a:r>
            <a:r>
              <a:rPr lang="de-DE" dirty="0"/>
              <a:t>? Special </a:t>
            </a:r>
            <a:r>
              <a:rPr lang="de-DE" dirty="0" err="1"/>
              <a:t>groups</a:t>
            </a:r>
            <a:r>
              <a:rPr lang="de-DE" dirty="0"/>
              <a:t>?</a:t>
            </a:r>
          </a:p>
          <a:p>
            <a:pPr marL="800100" indent="-342900">
              <a:buFont typeface="Arial" panose="020B0604020202020204" pitchFamily="34" charset="0"/>
              <a:buChar char="•"/>
            </a:pPr>
            <a:r>
              <a:rPr lang="de-DE" dirty="0" err="1"/>
              <a:t>When</a:t>
            </a:r>
            <a:r>
              <a:rPr lang="de-DE" dirty="0"/>
              <a:t> SSL </a:t>
            </a:r>
            <a:r>
              <a:rPr lang="de-DE" dirty="0" err="1"/>
              <a:t>certificates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changed</a:t>
            </a:r>
            <a:r>
              <a:rPr lang="de-DE" dirty="0"/>
              <a:t> (on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service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CAAI): Can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certificates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provisioned</a:t>
            </a:r>
            <a:r>
              <a:rPr lang="de-DE" dirty="0"/>
              <a:t> </a:t>
            </a:r>
            <a:r>
              <a:rPr lang="de-DE" dirty="0" err="1"/>
              <a:t>automatically</a:t>
            </a:r>
            <a:r>
              <a:rPr lang="de-DE" dirty="0"/>
              <a:t>, e.g. via DFN-AAI </a:t>
            </a:r>
            <a:r>
              <a:rPr lang="de-DE" dirty="0" err="1"/>
              <a:t>metadata</a:t>
            </a:r>
            <a:r>
              <a:rPr lang="de-DE" dirty="0"/>
              <a:t> </a:t>
            </a:r>
            <a:r>
              <a:rPr lang="de-DE" dirty="0" err="1"/>
              <a:t>administration</a:t>
            </a:r>
            <a:r>
              <a:rPr lang="de-DE" dirty="0"/>
              <a:t>?</a:t>
            </a:r>
          </a:p>
          <a:p>
            <a:pPr marL="800100" indent="-342900">
              <a:buFont typeface="Arial" panose="020B0604020202020204" pitchFamily="34" charset="0"/>
              <a:buChar char="•"/>
            </a:pPr>
            <a:r>
              <a:rPr lang="de-DE" dirty="0"/>
              <a:t>Reporting and </a:t>
            </a:r>
            <a:r>
              <a:rPr lang="de-DE" dirty="0" err="1"/>
              <a:t>audit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9939C46-D110-4592-9A34-5C2D3E031F1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35677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066ED3-2168-4F42-866B-36DE640B5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 err="1"/>
              <a:t>Organisatorial</a:t>
            </a:r>
            <a:r>
              <a:rPr lang="de-DE" b="1" dirty="0"/>
              <a:t> </a:t>
            </a:r>
            <a:r>
              <a:rPr lang="de-DE" b="1" dirty="0" err="1"/>
              <a:t>aspects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BD53AB-0645-4BAD-B962-C7CECA03A8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800100" indent="-342900">
              <a:buFont typeface="Arial" panose="020B0604020202020204" pitchFamily="34" charset="0"/>
              <a:buChar char="•"/>
            </a:pPr>
            <a:r>
              <a:rPr lang="de-DE" dirty="0"/>
              <a:t>Who </a:t>
            </a:r>
            <a:r>
              <a:rPr lang="de-DE" dirty="0" err="1"/>
              <a:t>are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contact</a:t>
            </a:r>
            <a:r>
              <a:rPr lang="de-DE" dirty="0"/>
              <a:t> </a:t>
            </a:r>
            <a:r>
              <a:rPr lang="de-DE" dirty="0" err="1"/>
              <a:t>persons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a </a:t>
            </a:r>
            <a:r>
              <a:rPr lang="de-DE" dirty="0" err="1"/>
              <a:t>service</a:t>
            </a:r>
            <a:r>
              <a:rPr lang="de-DE" dirty="0"/>
              <a:t>?</a:t>
            </a:r>
          </a:p>
          <a:p>
            <a:pPr marL="800100" indent="-342900">
              <a:buFont typeface="Arial" panose="020B0604020202020204" pitchFamily="34" charset="0"/>
              <a:buChar char="•"/>
            </a:pP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there</a:t>
            </a:r>
            <a:r>
              <a:rPr lang="de-DE" dirty="0"/>
              <a:t> a </a:t>
            </a:r>
            <a:r>
              <a:rPr lang="de-DE" dirty="0" err="1"/>
              <a:t>service</a:t>
            </a:r>
            <a:r>
              <a:rPr lang="de-DE" dirty="0"/>
              <a:t> </a:t>
            </a:r>
            <a:r>
              <a:rPr lang="de-DE" dirty="0" err="1"/>
              <a:t>description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users</a:t>
            </a:r>
            <a:r>
              <a:rPr lang="de-DE" dirty="0"/>
              <a:t>? Who </a:t>
            </a:r>
            <a:r>
              <a:rPr lang="de-DE" dirty="0" err="1"/>
              <a:t>writes</a:t>
            </a:r>
            <a:r>
              <a:rPr lang="de-DE" dirty="0"/>
              <a:t> </a:t>
            </a:r>
            <a:r>
              <a:rPr lang="de-DE" dirty="0" err="1"/>
              <a:t>this</a:t>
            </a:r>
            <a:r>
              <a:rPr lang="de-DE" dirty="0"/>
              <a:t>?</a:t>
            </a:r>
          </a:p>
          <a:p>
            <a:pPr marL="800100" indent="-342900">
              <a:buFont typeface="Arial" panose="020B0604020202020204" pitchFamily="34" charset="0"/>
              <a:buChar char="•"/>
            </a:pPr>
            <a:r>
              <a:rPr lang="de-DE" dirty="0"/>
              <a:t>Who </a:t>
            </a:r>
            <a:r>
              <a:rPr lang="de-DE" dirty="0" err="1"/>
              <a:t>gives</a:t>
            </a:r>
            <a:r>
              <a:rPr lang="de-DE" dirty="0"/>
              <a:t> </a:t>
            </a:r>
            <a:r>
              <a:rPr lang="de-DE" dirty="0" err="1"/>
              <a:t>user</a:t>
            </a:r>
            <a:r>
              <a:rPr lang="de-DE" dirty="0"/>
              <a:t> support on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level</a:t>
            </a:r>
            <a:r>
              <a:rPr lang="de-DE" dirty="0"/>
              <a:t>?</a:t>
            </a:r>
          </a:p>
          <a:p>
            <a:pPr marL="800100" indent="-342900">
              <a:buFont typeface="Arial" panose="020B0604020202020204" pitchFamily="34" charset="0"/>
              <a:buChar char="•"/>
            </a:pPr>
            <a:r>
              <a:rPr lang="de-DE" dirty="0" err="1"/>
              <a:t>For</a:t>
            </a:r>
            <a:r>
              <a:rPr lang="de-DE" dirty="0"/>
              <a:t> all </a:t>
            </a:r>
            <a:r>
              <a:rPr lang="de-DE" dirty="0" err="1"/>
              <a:t>persons</a:t>
            </a:r>
            <a:r>
              <a:rPr lang="de-DE" dirty="0"/>
              <a:t> </a:t>
            </a:r>
            <a:r>
              <a:rPr lang="de-DE" dirty="0" err="1"/>
              <a:t>who</a:t>
            </a:r>
            <a:r>
              <a:rPr lang="de-DE" dirty="0"/>
              <a:t> </a:t>
            </a:r>
            <a:r>
              <a:rPr lang="de-DE" dirty="0" err="1"/>
              <a:t>decide</a:t>
            </a:r>
            <a:r>
              <a:rPr lang="de-DE" dirty="0"/>
              <a:t> </a:t>
            </a:r>
            <a:r>
              <a:rPr lang="de-DE" dirty="0" err="1"/>
              <a:t>things</a:t>
            </a:r>
            <a:r>
              <a:rPr lang="de-DE" dirty="0"/>
              <a:t>: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there</a:t>
            </a:r>
            <a:r>
              <a:rPr lang="de-DE" dirty="0"/>
              <a:t> a </a:t>
            </a:r>
            <a:r>
              <a:rPr lang="de-DE" dirty="0" err="1"/>
              <a:t>substitute</a:t>
            </a:r>
            <a:r>
              <a:rPr lang="de-DE" dirty="0"/>
              <a:t>, e.g. </a:t>
            </a:r>
            <a:r>
              <a:rPr lang="de-DE" dirty="0" err="1"/>
              <a:t>during</a:t>
            </a:r>
            <a:r>
              <a:rPr lang="de-DE" dirty="0"/>
              <a:t> </a:t>
            </a:r>
            <a:r>
              <a:rPr lang="de-DE" dirty="0" err="1"/>
              <a:t>holidays</a:t>
            </a:r>
            <a:r>
              <a:rPr lang="de-DE" dirty="0"/>
              <a:t>?</a:t>
            </a:r>
          </a:p>
          <a:p>
            <a:pPr marL="800100" indent="-342900">
              <a:buFont typeface="Arial" panose="020B0604020202020204" pitchFamily="34" charset="0"/>
              <a:buChar char="•"/>
            </a:pPr>
            <a:r>
              <a:rPr lang="de-DE" dirty="0"/>
              <a:t>Reporting and </a:t>
            </a:r>
            <a:r>
              <a:rPr lang="de-DE" dirty="0" err="1"/>
              <a:t>audit</a:t>
            </a:r>
            <a:endParaRPr lang="de-DE" dirty="0"/>
          </a:p>
          <a:p>
            <a:pPr marL="800100" indent="-342900">
              <a:buFont typeface="Arial" panose="020B0604020202020204" pitchFamily="34" charset="0"/>
              <a:buChar char="•"/>
            </a:pPr>
            <a:r>
              <a:rPr lang="de-DE" dirty="0"/>
              <a:t>Bug </a:t>
            </a:r>
            <a:r>
              <a:rPr lang="de-DE" dirty="0" err="1"/>
              <a:t>hunting</a:t>
            </a:r>
            <a:r>
              <a:rPr lang="de-DE" dirty="0"/>
              <a:t> in multi-stage </a:t>
            </a:r>
            <a:r>
              <a:rPr lang="de-DE" dirty="0" err="1"/>
              <a:t>system</a:t>
            </a:r>
            <a:r>
              <a:rPr lang="de-DE" dirty="0"/>
              <a:t> like </a:t>
            </a:r>
            <a:r>
              <a:rPr lang="de-DE" dirty="0" err="1"/>
              <a:t>this</a:t>
            </a:r>
            <a:r>
              <a:rPr lang="de-DE" dirty="0"/>
              <a:t> </a:t>
            </a:r>
            <a:r>
              <a:rPr lang="de-DE" dirty="0" err="1"/>
              <a:t>needs</a:t>
            </a:r>
            <a:r>
              <a:rPr lang="de-DE" dirty="0"/>
              <a:t> </a:t>
            </a:r>
            <a:r>
              <a:rPr lang="de-DE" dirty="0" err="1"/>
              <a:t>coordination</a:t>
            </a:r>
            <a:endParaRPr lang="de-DE" dirty="0"/>
          </a:p>
          <a:p>
            <a:pPr marL="1028700" lvl="1"/>
            <a:r>
              <a:rPr lang="de-DE" dirty="0" err="1"/>
              <a:t>There</a:t>
            </a:r>
            <a:r>
              <a:rPr lang="de-DE" dirty="0"/>
              <a:t> </a:t>
            </a:r>
            <a:r>
              <a:rPr lang="de-DE" dirty="0" err="1"/>
              <a:t>are</a:t>
            </a:r>
            <a:r>
              <a:rPr lang="de-DE" dirty="0"/>
              <a:t> at least </a:t>
            </a:r>
            <a:r>
              <a:rPr lang="de-DE" dirty="0" err="1"/>
              <a:t>three</a:t>
            </a:r>
            <a:r>
              <a:rPr lang="de-DE" dirty="0"/>
              <a:t> </a:t>
            </a:r>
            <a:r>
              <a:rPr lang="de-DE" dirty="0" err="1"/>
              <a:t>stages</a:t>
            </a:r>
            <a:r>
              <a:rPr lang="de-DE" dirty="0"/>
              <a:t>: </a:t>
            </a:r>
            <a:r>
              <a:rPr lang="de-DE" dirty="0" err="1"/>
              <a:t>IdP</a:t>
            </a:r>
            <a:r>
              <a:rPr lang="de-DE" dirty="0"/>
              <a:t> → CAAI → Service ( +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user</a:t>
            </a:r>
            <a:r>
              <a:rPr lang="de-DE" dirty="0"/>
              <a:t>)</a:t>
            </a:r>
          </a:p>
          <a:p>
            <a:pPr marL="1028700" lvl="1"/>
            <a:r>
              <a:rPr lang="de-DE" dirty="0"/>
              <a:t>Up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five</a:t>
            </a:r>
            <a:r>
              <a:rPr lang="de-DE" dirty="0"/>
              <a:t> </a:t>
            </a:r>
            <a:r>
              <a:rPr lang="de-DE" dirty="0" err="1"/>
              <a:t>stages</a:t>
            </a:r>
            <a:r>
              <a:rPr lang="de-DE" dirty="0"/>
              <a:t>: </a:t>
            </a:r>
            <a:br>
              <a:rPr lang="de-DE" dirty="0"/>
            </a:br>
            <a:r>
              <a:rPr lang="de-DE" dirty="0" err="1"/>
              <a:t>IdP</a:t>
            </a:r>
            <a:r>
              <a:rPr lang="de-DE" dirty="0"/>
              <a:t> → </a:t>
            </a:r>
            <a:r>
              <a:rPr lang="de-DE" dirty="0" err="1"/>
              <a:t>Edu</a:t>
            </a:r>
            <a:r>
              <a:rPr lang="de-DE" dirty="0"/>
              <a:t>-</a:t>
            </a:r>
            <a:r>
              <a:rPr lang="de-DE" dirty="0" err="1"/>
              <a:t>Id</a:t>
            </a:r>
            <a:r>
              <a:rPr lang="de-DE" dirty="0"/>
              <a:t>-Proxy → CAAI → Infrastructure Proxy → Service ( +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user</a:t>
            </a:r>
            <a:r>
              <a:rPr lang="de-DE" dirty="0"/>
              <a:t>)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9939C46-D110-4592-9A34-5C2D3E031F1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94074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294638e5c9_0_0"/>
          <p:cNvSpPr txBox="1"/>
          <p:nvPr/>
        </p:nvSpPr>
        <p:spPr>
          <a:xfrm>
            <a:off x="1744276" y="6385250"/>
            <a:ext cx="8597700" cy="4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de-DE" sz="1200" b="0" i="0" u="none" strike="noStrike" cap="none" dirty="0" err="1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Funded</a:t>
            </a:r>
            <a:r>
              <a:rPr lang="de-DE" sz="1200" b="0" i="0" u="none" strike="noStrike" cap="none" dirty="0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de-DE" sz="1200" b="0" i="0" u="none" strike="noStrike" cap="none" dirty="0" err="1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by</a:t>
            </a:r>
            <a:r>
              <a:rPr lang="de-DE" sz="1200" b="0" i="0" u="none" strike="noStrike" cap="none" dirty="0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de-DE" sz="1200" b="1" i="0" u="none" strike="noStrike" cap="none" dirty="0">
                <a:solidFill>
                  <a:srgbClr val="45546B"/>
                </a:solidFill>
                <a:latin typeface="Fira Sans"/>
                <a:ea typeface="Fira Sans"/>
                <a:cs typeface="Fira Sans"/>
                <a:sym typeface="Fira Sans"/>
              </a:rPr>
              <a:t>DFG </a:t>
            </a:r>
            <a:r>
              <a:rPr lang="de-DE" sz="1200" b="0" i="0" u="none" strike="noStrike" cap="none" dirty="0" err="1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as</a:t>
            </a:r>
            <a:r>
              <a:rPr lang="de-DE" sz="1200" b="0" i="0" u="none" strike="noStrike" cap="none" dirty="0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de-DE" sz="1200" b="0" i="0" u="none" strike="noStrike" cap="none" dirty="0" err="1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part</a:t>
            </a:r>
            <a:r>
              <a:rPr lang="de-DE" sz="1200" b="0" i="0" u="none" strike="noStrike" cap="none" dirty="0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de-DE" sz="1200" b="0" i="0" u="none" strike="noStrike" cap="none" dirty="0" err="1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of</a:t>
            </a:r>
            <a:r>
              <a:rPr lang="de-DE" sz="1200" b="0" i="0" u="none" strike="noStrike" cap="none" dirty="0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 </a:t>
            </a:r>
            <a:r>
              <a:rPr lang="de-DE" sz="1200" b="1" i="0" u="none" strike="noStrike" cap="none" dirty="0">
                <a:solidFill>
                  <a:srgbClr val="45546B"/>
                </a:solidFill>
                <a:latin typeface="Fira Sans"/>
                <a:ea typeface="Fira Sans"/>
                <a:cs typeface="Fira Sans"/>
                <a:sym typeface="Fira Sans"/>
              </a:rPr>
              <a:t>NFDI</a:t>
            </a:r>
            <a:r>
              <a:rPr lang="de-DE" sz="1200" b="0" i="0" u="none" strike="noStrike" cap="none" dirty="0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. </a:t>
            </a:r>
            <a:br>
              <a:rPr lang="de-DE" sz="1200" b="0" i="0" u="none" strike="noStrike" cap="none" dirty="0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</a:br>
            <a:r>
              <a:rPr lang="de-DE" sz="1200" b="0" i="0" u="none" strike="noStrike" cap="none" dirty="0">
                <a:solidFill>
                  <a:srgbClr val="45546B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Grant Numbers:  521453681, 521460392, 521462155, 521463400, 521466146, 521471126, 521473512, 521474032, 521475185, 521476232</a:t>
            </a:r>
            <a:endParaRPr sz="1200" b="0" i="0" u="none" strike="noStrike" cap="none" dirty="0">
              <a:solidFill>
                <a:srgbClr val="45546B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E7CF9C-D4CA-4254-8543-F808720C8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Identity (and Access) Management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6F0FEEC-4708-4CA2-A322-ED86C03D86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250000"/>
              </a:lnSpc>
            </a:pPr>
            <a:r>
              <a:rPr lang="en-US" noProof="0" dirty="0"/>
              <a:t>The correct group of persons has</a:t>
            </a:r>
          </a:p>
          <a:p>
            <a:pPr>
              <a:lnSpc>
                <a:spcPct val="250000"/>
              </a:lnSpc>
            </a:pPr>
            <a:r>
              <a:rPr lang="en-US" noProof="0" dirty="0"/>
              <a:t>		at the correct time</a:t>
            </a:r>
          </a:p>
          <a:p>
            <a:pPr>
              <a:lnSpc>
                <a:spcPct val="250000"/>
              </a:lnSpc>
            </a:pPr>
            <a:r>
              <a:rPr lang="en-US" noProof="0" dirty="0"/>
              <a:t>				the correct kind of access</a:t>
            </a:r>
          </a:p>
          <a:p>
            <a:pPr>
              <a:lnSpc>
                <a:spcPct val="250000"/>
              </a:lnSpc>
            </a:pPr>
            <a:r>
              <a:rPr lang="en-US" noProof="0" dirty="0"/>
              <a:t>						to the correct resources.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9FF0135-11CD-49E8-91CF-B6E5877C8AA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0495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B85342-09B4-40B3-BC09-F3719B43F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Identity (and Access) Management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CCB5C1C-59D6-4DAE-AA73-E9CC7CADB92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mtClean="0"/>
              <a:t>4</a:t>
            </a:fld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D586D1A-3AAF-401C-BE1F-C493D070F0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4834" y="1252251"/>
            <a:ext cx="8083830" cy="515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813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BAC96-3DA4-4A97-A424-CBDF36EA6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Inside the IAM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D92FFE-5243-4A4B-8A84-2E13083CA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2383" y="1342417"/>
            <a:ext cx="8758691" cy="4787891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8C92F14-DA46-49F0-9340-8D29933B92A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mtClean="0"/>
              <a:t>5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1D6CFC8-2906-4EE5-81A6-2AC4105DE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221560"/>
            <a:ext cx="1700719" cy="490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684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BAC96-3DA4-4A97-A424-CBDF36EA6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Persons: Identities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D92FFE-5243-4A4B-8A84-2E13083CA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2383" y="1342417"/>
            <a:ext cx="8758691" cy="4787891"/>
          </a:xfrm>
        </p:spPr>
        <p:txBody>
          <a:bodyPr/>
          <a:lstStyle/>
          <a:p>
            <a:r>
              <a:rPr lang="en-US" noProof="0" dirty="0"/>
              <a:t>How do you identify a person?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noProof="0" dirty="0"/>
              <a:t>Given name, surname, other parts of the name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noProof="0" dirty="0"/>
              <a:t>Date and place of birth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noProof="0" dirty="0"/>
              <a:t>Enrollment number, employee number, …</a:t>
            </a:r>
          </a:p>
          <a:p>
            <a:pPr marL="571500" indent="-342900">
              <a:buFont typeface="Wingdings 3" panose="05040102010807070707" pitchFamily="18" charset="2"/>
              <a:buChar char=""/>
            </a:pPr>
            <a:r>
              <a:rPr lang="en-US" dirty="0"/>
              <a:t>Don’t use mail addresses as identifiers!</a:t>
            </a:r>
            <a:br>
              <a:rPr lang="en-US" dirty="0"/>
            </a:br>
            <a:r>
              <a:rPr lang="en-US" dirty="0"/>
              <a:t>They are prone to change!</a:t>
            </a:r>
            <a:endParaRPr lang="en-US" noProof="0" dirty="0"/>
          </a:p>
          <a:p>
            <a:pPr marL="571500" indent="-342900">
              <a:buFont typeface="Arial" panose="020B0604020202020204" pitchFamily="34" charset="0"/>
              <a:buChar char="•"/>
            </a:pPr>
            <a:endParaRPr lang="en-US" noProof="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8C92F14-DA46-49F0-9340-8D29933B92A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mtClean="0"/>
              <a:t>6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1D6CFC8-2906-4EE5-81A6-2AC4105DE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221560"/>
            <a:ext cx="1700719" cy="490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373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BAC96-3DA4-4A97-A424-CBDF36EA6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Persons and their attributes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D92FFE-5243-4A4B-8A84-2E13083CA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2383" y="1342417"/>
            <a:ext cx="8758691" cy="4787891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8C92F14-DA46-49F0-9340-8D29933B92A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mtClean="0"/>
              <a:t>7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1D6CFC8-2906-4EE5-81A6-2AC4105DE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221560"/>
            <a:ext cx="1700719" cy="4903869"/>
          </a:xfrm>
          <a:prstGeom prst="rect">
            <a:avLst/>
          </a:prstGeom>
        </p:spPr>
      </p:pic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CCE066CC-3894-4991-9CE6-F52307CF12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6448652"/>
              </p:ext>
            </p:extLst>
          </p:nvPr>
        </p:nvGraphicFramePr>
        <p:xfrm>
          <a:off x="2890737" y="1056190"/>
          <a:ext cx="8463064" cy="5648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48846">
                  <a:extLst>
                    <a:ext uri="{9D8B030D-6E8A-4147-A177-3AD203B41FA5}">
                      <a16:colId xmlns:a16="http://schemas.microsoft.com/office/drawing/2014/main" val="3246567439"/>
                    </a:ext>
                  </a:extLst>
                </a:gridCol>
                <a:gridCol w="4314218">
                  <a:extLst>
                    <a:ext uri="{9D8B030D-6E8A-4147-A177-3AD203B41FA5}">
                      <a16:colId xmlns:a16="http://schemas.microsoft.com/office/drawing/2014/main" val="194947746"/>
                    </a:ext>
                  </a:extLst>
                </a:gridCol>
              </a:tblGrid>
              <a:tr h="458459"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Attribut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Wert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3224559"/>
                  </a:ext>
                </a:extLst>
              </a:tr>
              <a:tr h="458459">
                <a:tc>
                  <a:txBody>
                    <a:bodyPr/>
                    <a:lstStyle/>
                    <a:p>
                      <a:r>
                        <a:rPr lang="de-DE" sz="1600" dirty="0" err="1"/>
                        <a:t>givenName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Frank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386361"/>
                  </a:ext>
                </a:extLst>
              </a:tr>
              <a:tr h="458459">
                <a:tc>
                  <a:txBody>
                    <a:bodyPr/>
                    <a:lstStyle/>
                    <a:p>
                      <a:r>
                        <a:rPr lang="de-DE" sz="1600" dirty="0" err="1"/>
                        <a:t>sn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Stein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641128"/>
                  </a:ext>
                </a:extLst>
              </a:tr>
              <a:tr h="458459">
                <a:tc>
                  <a:txBody>
                    <a:bodyPr/>
                    <a:lstStyle/>
                    <a:p>
                      <a:r>
                        <a:rPr lang="de-DE" sz="1600" dirty="0" err="1"/>
                        <a:t>displayname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Dr. Frank N. Stein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1092600"/>
                  </a:ext>
                </a:extLst>
              </a:tr>
              <a:tr h="458459">
                <a:tc>
                  <a:txBody>
                    <a:bodyPr/>
                    <a:lstStyle/>
                    <a:p>
                      <a:r>
                        <a:rPr lang="de-DE" sz="1600" dirty="0" err="1"/>
                        <a:t>uid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mus42ter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4779772"/>
                  </a:ext>
                </a:extLst>
              </a:tr>
              <a:tr h="458459">
                <a:tc>
                  <a:txBody>
                    <a:bodyPr/>
                    <a:lstStyle/>
                    <a:p>
                      <a:r>
                        <a:rPr lang="de-DE" sz="1600" dirty="0" err="1"/>
                        <a:t>ou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err="1"/>
                        <a:t>biologie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068031"/>
                  </a:ext>
                </a:extLst>
              </a:tr>
              <a:tr h="458459">
                <a:tc>
                  <a:txBody>
                    <a:bodyPr/>
                    <a:lstStyle/>
                    <a:p>
                      <a:r>
                        <a:rPr lang="de-DE" sz="1600" dirty="0"/>
                        <a:t>mail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stein@hs-pw.de, frank.stein@bio.hs-pw.de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3482633"/>
                  </a:ext>
                </a:extLst>
              </a:tr>
              <a:tr h="458459">
                <a:tc>
                  <a:txBody>
                    <a:bodyPr/>
                    <a:lstStyle/>
                    <a:p>
                      <a:r>
                        <a:rPr lang="de-DE" sz="1600" dirty="0" err="1"/>
                        <a:t>eduPersonPrincipalName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/>
                        <a:t>mus42ter@hs-pw.de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8746937"/>
                  </a:ext>
                </a:extLst>
              </a:tr>
              <a:tr h="458459">
                <a:tc>
                  <a:txBody>
                    <a:bodyPr/>
                    <a:lstStyle/>
                    <a:p>
                      <a:r>
                        <a:rPr lang="de-DE" sz="1600" dirty="0" err="1"/>
                        <a:t>eduPerson</a:t>
                      </a:r>
                      <a:r>
                        <a:rPr lang="de-DE" sz="1600" dirty="0"/>
                        <a:t>[</a:t>
                      </a:r>
                      <a:r>
                        <a:rPr lang="de-DE" sz="1600" dirty="0" err="1"/>
                        <a:t>Scoped</a:t>
                      </a:r>
                      <a:r>
                        <a:rPr lang="de-DE" sz="1600" dirty="0"/>
                        <a:t>]Affiliation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err="1"/>
                        <a:t>member</a:t>
                      </a:r>
                      <a:r>
                        <a:rPr lang="de-DE" sz="1600" dirty="0"/>
                        <a:t>, </a:t>
                      </a:r>
                      <a:r>
                        <a:rPr lang="de-DE" sz="1600" dirty="0" err="1"/>
                        <a:t>employee</a:t>
                      </a:r>
                      <a:r>
                        <a:rPr lang="de-DE" sz="1600" dirty="0"/>
                        <a:t>, </a:t>
                      </a:r>
                      <a:r>
                        <a:rPr lang="de-DE" sz="1600" dirty="0" err="1"/>
                        <a:t>faculty</a:t>
                      </a:r>
                      <a:r>
                        <a:rPr lang="de-DE" sz="1600" dirty="0"/>
                        <a:t>, </a:t>
                      </a:r>
                      <a:r>
                        <a:rPr lang="de-DE" sz="1600" dirty="0" err="1"/>
                        <a:t>staff</a:t>
                      </a:r>
                      <a:r>
                        <a:rPr lang="de-DE" sz="1600" dirty="0"/>
                        <a:t>, </a:t>
                      </a:r>
                      <a:r>
                        <a:rPr lang="de-DE" sz="1600" dirty="0" err="1"/>
                        <a:t>student</a:t>
                      </a:r>
                      <a:r>
                        <a:rPr lang="de-DE" sz="1600" dirty="0"/>
                        <a:t>, </a:t>
                      </a:r>
                      <a:r>
                        <a:rPr lang="de-DE" sz="1600" dirty="0" err="1"/>
                        <a:t>affiliate</a:t>
                      </a:r>
                      <a:br>
                        <a:rPr lang="de-DE" sz="1600" dirty="0"/>
                      </a:br>
                      <a:r>
                        <a:rPr lang="de-DE" sz="1600" dirty="0"/>
                        <a:t>[@hs-pw.de]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559770"/>
                  </a:ext>
                </a:extLst>
              </a:tr>
              <a:tr h="458459">
                <a:tc>
                  <a:txBody>
                    <a:bodyPr/>
                    <a:lstStyle/>
                    <a:p>
                      <a:r>
                        <a:rPr lang="de-DE" sz="1600" dirty="0" err="1"/>
                        <a:t>eduPersonEntitlement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0" i="0" u="none" strike="noStrike" cap="none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urn:mace:dir:entitlement:c</a:t>
                      </a:r>
                      <a:r>
                        <a:rPr lang="de-DE" sz="1600" b="0" i="0" u="none" strike="noStrike" cap="none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ommon</a:t>
                      </a:r>
                      <a:r>
                        <a:rPr lang="de-DE" sz="1600" b="0" i="0" u="none" strike="noStrike" cap="non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-</a:t>
                      </a:r>
                      <a:r>
                        <a:rPr lang="de-DE" sz="1600" b="0" i="0" u="none" strike="noStrike" cap="none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lib</a:t>
                      </a:r>
                      <a:r>
                        <a:rPr lang="de-DE" sz="1600" b="0" i="0" u="none" strike="noStrike" cap="non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-terms,</a:t>
                      </a:r>
                    </a:p>
                    <a:p>
                      <a:r>
                        <a:rPr lang="de-DE" sz="1600" b="0" i="0" u="none" strike="noStrike" cap="non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http://rarp-kl.de/entitlement/hpc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4330257"/>
                  </a:ext>
                </a:extLst>
              </a:tr>
              <a:tr h="458459">
                <a:tc>
                  <a:txBody>
                    <a:bodyPr/>
                    <a:lstStyle/>
                    <a:p>
                      <a:r>
                        <a:rPr lang="de-DE" sz="1600" dirty="0" err="1"/>
                        <a:t>schacPersonalUniqueCode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0" i="0" u="none" strike="noStrike" cap="none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urn:schac:personalUniqueCode:de</a:t>
                      </a:r>
                      <a:r>
                        <a:rPr lang="fr-FR" sz="1600" b="0" i="0" u="none" strike="noStrike" cap="non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:</a:t>
                      </a:r>
                      <a:r>
                        <a:rPr lang="de-DE" sz="1600" b="0" i="0" u="none" strike="noStrike" cap="none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hs-pw.de:Matrikelnummer:123456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29256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9101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BAC96-3DA4-4A97-A424-CBDF36EA6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Persons and their attributes</a:t>
            </a:r>
            <a:endParaRPr lang="en-US" noProof="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D92FFE-5243-4A4B-8A84-2E13083CA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2383" y="1342417"/>
            <a:ext cx="8758691" cy="4787891"/>
          </a:xfrm>
        </p:spPr>
        <p:txBody>
          <a:bodyPr/>
          <a:lstStyle/>
          <a:p>
            <a:r>
              <a:rPr lang="en-US" b="1" dirty="0"/>
              <a:t>Attributes to use as Primary Keys for persons: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b="1" dirty="0"/>
              <a:t>Subject ID:</a:t>
            </a:r>
            <a:r>
              <a:rPr lang="en-US" dirty="0"/>
              <a:t> long-lived, non-</a:t>
            </a:r>
            <a:r>
              <a:rPr lang="en-US" dirty="0" err="1"/>
              <a:t>reassignable</a:t>
            </a:r>
            <a:r>
              <a:rPr lang="en-US" dirty="0"/>
              <a:t>, omni-directional identifier suitable for use as a globally-unique </a:t>
            </a:r>
            <a:r>
              <a:rPr lang="de-DE" dirty="0"/>
              <a:t>external </a:t>
            </a:r>
            <a:r>
              <a:rPr lang="de-DE" dirty="0" err="1"/>
              <a:t>key</a:t>
            </a:r>
            <a:endParaRPr lang="de-DE" dirty="0"/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en-US" b="1" dirty="0"/>
              <a:t>Pairwise ID:</a:t>
            </a:r>
            <a:r>
              <a:rPr lang="en-US" dirty="0"/>
              <a:t> long-lived, non-</a:t>
            </a:r>
            <a:r>
              <a:rPr lang="en-US" dirty="0" err="1"/>
              <a:t>reassignable</a:t>
            </a:r>
            <a:r>
              <a:rPr lang="en-US" dirty="0"/>
              <a:t>, </a:t>
            </a:r>
            <a:r>
              <a:rPr lang="en-US" dirty="0" err="1"/>
              <a:t>uni</a:t>
            </a:r>
            <a:r>
              <a:rPr lang="en-US" dirty="0"/>
              <a:t>-directional </a:t>
            </a:r>
            <a:r>
              <a:rPr lang="de-DE" dirty="0" err="1"/>
              <a:t>identifier</a:t>
            </a:r>
            <a:r>
              <a:rPr lang="de-DE" dirty="0"/>
              <a:t>, </a:t>
            </a:r>
            <a:r>
              <a:rPr lang="de-DE" dirty="0" err="1"/>
              <a:t>suitable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a </a:t>
            </a:r>
            <a:r>
              <a:rPr lang="de-DE" dirty="0" err="1"/>
              <a:t>unique</a:t>
            </a:r>
            <a:r>
              <a:rPr lang="de-DE" dirty="0"/>
              <a:t> external </a:t>
            </a:r>
            <a:r>
              <a:rPr lang="en-US" dirty="0"/>
              <a:t>key specific to a particular relying party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de-DE" dirty="0" err="1"/>
              <a:t>Example</a:t>
            </a:r>
            <a:r>
              <a:rPr lang="de-DE" dirty="0"/>
              <a:t>: MCE6NXEQ3FC3PUKY4M75EYCOWN4TGKBH@testscope.dfn.de</a:t>
            </a:r>
          </a:p>
          <a:p>
            <a:r>
              <a:rPr lang="de-DE" dirty="0">
                <a:hlinkClick r:id="rId2"/>
              </a:rPr>
              <a:t>https://doku.tid.dfn.de/de:aai:attributes_best_practice</a:t>
            </a:r>
            <a:endParaRPr lang="de-DE" dirty="0"/>
          </a:p>
          <a:p>
            <a:r>
              <a:rPr lang="de-DE" dirty="0">
                <a:hlinkClick r:id="rId3"/>
              </a:rPr>
              <a:t>https://cvs.data.kit.edu/nfdi-aai-doc/attributes/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8C92F14-DA46-49F0-9340-8D29933B92A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mtClean="0"/>
              <a:t>8</a:t>
            </a:fld>
            <a:endParaRPr lang="de-DE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1D6CFC8-2906-4EE5-81A6-2AC4105DE1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1221560"/>
            <a:ext cx="1700719" cy="490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27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BAC96-3DA4-4A97-A424-CBDF36EA6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Roles</a:t>
            </a:r>
            <a:endParaRPr lang="en-US" noProof="0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D92FFE-5243-4A4B-8A84-2E13083CA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72383" y="1342417"/>
            <a:ext cx="8758691" cy="4787891"/>
          </a:xfrm>
        </p:spPr>
        <p:txBody>
          <a:bodyPr/>
          <a:lstStyle/>
          <a:p>
            <a:r>
              <a:rPr lang="en-US" b="1" dirty="0"/>
              <a:t>(“Primary”-)Roles:</a:t>
            </a:r>
          </a:p>
          <a:p>
            <a:r>
              <a:rPr lang="de-DE" dirty="0"/>
              <a:t>Professors, </a:t>
            </a:r>
            <a:r>
              <a:rPr lang="de-DE" dirty="0" err="1"/>
              <a:t>research</a:t>
            </a:r>
            <a:r>
              <a:rPr lang="de-DE" dirty="0"/>
              <a:t> </a:t>
            </a:r>
            <a:r>
              <a:rPr lang="de-DE" dirty="0" err="1"/>
              <a:t>staff</a:t>
            </a:r>
            <a:r>
              <a:rPr lang="de-DE" dirty="0"/>
              <a:t>, administrative and </a:t>
            </a:r>
            <a:r>
              <a:rPr lang="de-DE" dirty="0" err="1"/>
              <a:t>service</a:t>
            </a:r>
            <a:r>
              <a:rPr lang="de-DE" dirty="0"/>
              <a:t> </a:t>
            </a:r>
            <a:r>
              <a:rPr lang="de-DE" dirty="0" err="1"/>
              <a:t>staff</a:t>
            </a:r>
            <a:r>
              <a:rPr lang="de-DE" dirty="0"/>
              <a:t>, </a:t>
            </a:r>
            <a:r>
              <a:rPr lang="de-DE" dirty="0" err="1"/>
              <a:t>students</a:t>
            </a:r>
            <a:r>
              <a:rPr lang="de-DE" dirty="0"/>
              <a:t>, „Hiwis“, </a:t>
            </a:r>
            <a:r>
              <a:rPr lang="de-DE" dirty="0" err="1"/>
              <a:t>interns</a:t>
            </a:r>
            <a:r>
              <a:rPr lang="de-DE" dirty="0"/>
              <a:t>, </a:t>
            </a:r>
            <a:r>
              <a:rPr lang="de-DE" dirty="0" err="1"/>
              <a:t>alumni</a:t>
            </a:r>
            <a:r>
              <a:rPr lang="de-DE" dirty="0"/>
              <a:t>, </a:t>
            </a:r>
            <a:r>
              <a:rPr lang="de-DE" dirty="0" err="1"/>
              <a:t>emeriti</a:t>
            </a:r>
            <a:r>
              <a:rPr lang="de-DE" dirty="0"/>
              <a:t>, </a:t>
            </a:r>
            <a:r>
              <a:rPr lang="de-DE" dirty="0" err="1"/>
              <a:t>guests</a:t>
            </a:r>
            <a:r>
              <a:rPr lang="de-DE" dirty="0"/>
              <a:t>, </a:t>
            </a:r>
            <a:r>
              <a:rPr lang="de-DE" dirty="0" err="1"/>
              <a:t>affiliates</a:t>
            </a:r>
            <a:r>
              <a:rPr lang="de-DE" dirty="0"/>
              <a:t>, </a:t>
            </a:r>
            <a:r>
              <a:rPr lang="de-DE" dirty="0" err="1"/>
              <a:t>whathaveyou</a:t>
            </a:r>
            <a:r>
              <a:rPr lang="de-DE" dirty="0"/>
              <a:t>…</a:t>
            </a:r>
          </a:p>
          <a:p>
            <a:endParaRPr lang="de-DE" dirty="0"/>
          </a:p>
          <a:p>
            <a:r>
              <a:rPr lang="de-DE" b="1" dirty="0"/>
              <a:t>More </a:t>
            </a:r>
            <a:r>
              <a:rPr lang="de-DE" b="1" dirty="0" err="1"/>
              <a:t>roles</a:t>
            </a:r>
            <a:r>
              <a:rPr lang="de-DE" b="1" dirty="0"/>
              <a:t>:</a:t>
            </a:r>
          </a:p>
          <a:p>
            <a:r>
              <a:rPr lang="de-DE" dirty="0"/>
              <a:t>Leader </a:t>
            </a:r>
            <a:r>
              <a:rPr lang="de-DE" dirty="0" err="1"/>
              <a:t>of</a:t>
            </a:r>
            <a:r>
              <a:rPr lang="de-DE" dirty="0"/>
              <a:t> an organizational </a:t>
            </a:r>
            <a:r>
              <a:rPr lang="de-DE" dirty="0" err="1"/>
              <a:t>unit</a:t>
            </a:r>
            <a:r>
              <a:rPr lang="de-DE" dirty="0"/>
              <a:t> (OU), </a:t>
            </a:r>
            <a:r>
              <a:rPr lang="de-DE" dirty="0" err="1"/>
              <a:t>president</a:t>
            </a:r>
            <a:r>
              <a:rPr lang="de-DE" dirty="0"/>
              <a:t>, </a:t>
            </a:r>
            <a:r>
              <a:rPr lang="de-DE" dirty="0" err="1"/>
              <a:t>members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committees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departments</a:t>
            </a:r>
            <a:r>
              <a:rPr lang="de-DE" dirty="0"/>
              <a:t>,</a:t>
            </a:r>
          </a:p>
          <a:p>
            <a:r>
              <a:rPr lang="de-DE" dirty="0" err="1"/>
              <a:t>Students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study</a:t>
            </a:r>
            <a:r>
              <a:rPr lang="de-DE" dirty="0"/>
              <a:t> </a:t>
            </a:r>
            <a:r>
              <a:rPr lang="de-DE" dirty="0" err="1"/>
              <a:t>path</a:t>
            </a:r>
            <a:r>
              <a:rPr lang="de-DE" dirty="0"/>
              <a:t> X, </a:t>
            </a:r>
            <a:r>
              <a:rPr lang="de-DE" dirty="0" err="1"/>
              <a:t>dean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department</a:t>
            </a:r>
            <a:r>
              <a:rPr lang="de-DE" dirty="0"/>
              <a:t> X,</a:t>
            </a:r>
          </a:p>
          <a:p>
            <a:r>
              <a:rPr lang="de-DE" dirty="0"/>
              <a:t>Members </a:t>
            </a:r>
            <a:r>
              <a:rPr lang="de-DE" dirty="0" err="1"/>
              <a:t>of</a:t>
            </a:r>
            <a:r>
              <a:rPr lang="de-DE" dirty="0"/>
              <a:t> a </a:t>
            </a:r>
            <a:r>
              <a:rPr lang="de-DE" dirty="0" err="1"/>
              <a:t>project</a:t>
            </a:r>
            <a:r>
              <a:rPr lang="de-DE" dirty="0"/>
              <a:t>,</a:t>
            </a:r>
          </a:p>
          <a:p>
            <a:r>
              <a:rPr lang="de-DE" dirty="0"/>
              <a:t>Substitutes,</a:t>
            </a:r>
          </a:p>
          <a:p>
            <a:r>
              <a:rPr lang="de-DE" dirty="0"/>
              <a:t>…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8C92F14-DA46-49F0-9340-8D29933B92A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 smtClean="0"/>
              <a:t>9</a:t>
            </a:fld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1D6CFC8-2906-4EE5-81A6-2AC4105DE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221560"/>
            <a:ext cx="1700719" cy="4903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987380"/>
      </p:ext>
    </p:extLst>
  </p:cSld>
  <p:clrMapOvr>
    <a:masterClrMapping/>
  </p:clrMapOvr>
</p:sld>
</file>

<file path=ppt/theme/theme1.xml><?xml version="1.0" encoding="utf-8"?>
<a:theme xmlns:a="http://schemas.openxmlformats.org/drawingml/2006/main" name="nfdi">
  <a:themeElements>
    <a:clrScheme name="nfdi">
      <a:dk1>
        <a:srgbClr val="45546B"/>
      </a:dk1>
      <a:lt1>
        <a:srgbClr val="FFFFFF"/>
      </a:lt1>
      <a:dk2>
        <a:srgbClr val="0ABAF0"/>
      </a:dk2>
      <a:lt2>
        <a:srgbClr val="B2BDC2"/>
      </a:lt2>
      <a:accent1>
        <a:srgbClr val="0ABAF0"/>
      </a:accent1>
      <a:accent2>
        <a:srgbClr val="A3C717"/>
      </a:accent2>
      <a:accent3>
        <a:srgbClr val="E7324C"/>
      </a:accent3>
      <a:accent4>
        <a:srgbClr val="45546B"/>
      </a:accent4>
      <a:accent5>
        <a:srgbClr val="8A949C"/>
      </a:accent5>
      <a:accent6>
        <a:srgbClr val="B2BDC2"/>
      </a:accent6>
      <a:hlink>
        <a:srgbClr val="0ABAF0"/>
      </a:hlink>
      <a:folHlink>
        <a:srgbClr val="E7324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nfdi">
  <a:themeElements>
    <a:clrScheme name="nfdi">
      <a:dk1>
        <a:srgbClr val="45546B"/>
      </a:dk1>
      <a:lt1>
        <a:srgbClr val="FFFFFF"/>
      </a:lt1>
      <a:dk2>
        <a:srgbClr val="0ABAF0"/>
      </a:dk2>
      <a:lt2>
        <a:srgbClr val="B2BDC2"/>
      </a:lt2>
      <a:accent1>
        <a:srgbClr val="0ABAF0"/>
      </a:accent1>
      <a:accent2>
        <a:srgbClr val="A3C717"/>
      </a:accent2>
      <a:accent3>
        <a:srgbClr val="E7324C"/>
      </a:accent3>
      <a:accent4>
        <a:srgbClr val="45546B"/>
      </a:accent4>
      <a:accent5>
        <a:srgbClr val="8A949C"/>
      </a:accent5>
      <a:accent6>
        <a:srgbClr val="B2BDC2"/>
      </a:accent6>
      <a:hlink>
        <a:srgbClr val="0ABAF0"/>
      </a:hlink>
      <a:folHlink>
        <a:srgbClr val="E7324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1207</Words>
  <Application>Microsoft Office PowerPoint</Application>
  <PresentationFormat>Breitbild</PresentationFormat>
  <Paragraphs>167</Paragraphs>
  <Slides>22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22</vt:i4>
      </vt:variant>
    </vt:vector>
  </HeadingPairs>
  <TitlesOfParts>
    <vt:vector size="30" baseType="lpstr">
      <vt:lpstr>Fira Sans</vt:lpstr>
      <vt:lpstr>Calibri</vt:lpstr>
      <vt:lpstr>Arial</vt:lpstr>
      <vt:lpstr>Fira Sans Medium</vt:lpstr>
      <vt:lpstr>Wingdings 3</vt:lpstr>
      <vt:lpstr>Fira Sans Light</vt:lpstr>
      <vt:lpstr>nfdi</vt:lpstr>
      <vt:lpstr>1_nfdi</vt:lpstr>
      <vt:lpstr>PowerPoint-Präsentation</vt:lpstr>
      <vt:lpstr>Identity (and Access) Management </vt:lpstr>
      <vt:lpstr>Identity (and Access) Management</vt:lpstr>
      <vt:lpstr>Identity (and Access) Management</vt:lpstr>
      <vt:lpstr>Inside the IAM</vt:lpstr>
      <vt:lpstr>Persons: Identities</vt:lpstr>
      <vt:lpstr>Persons and their attributes</vt:lpstr>
      <vt:lpstr>Persons and their attributes</vt:lpstr>
      <vt:lpstr>Roles</vt:lpstr>
      <vt:lpstr>Inside the IAM:</vt:lpstr>
      <vt:lpstr>Processes</vt:lpstr>
      <vt:lpstr>Processes</vt:lpstr>
      <vt:lpstr>Further IAM topics:</vt:lpstr>
      <vt:lpstr>Federated Identity Management </vt:lpstr>
      <vt:lpstr>PowerPoint-Präsentation</vt:lpstr>
      <vt:lpstr>Things you should know when operating a Community AAI (and reasons why you might need one) </vt:lpstr>
      <vt:lpstr>Identity / User Management Where do users come from?  </vt:lpstr>
      <vt:lpstr>Authorization</vt:lpstr>
      <vt:lpstr>Identity / User Management Deprovisioning </vt:lpstr>
      <vt:lpstr>Technical aspects</vt:lpstr>
      <vt:lpstr>Organisatorial aspects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Sophie Becker</dc:creator>
  <cp:lastModifiedBy>Thorsten Michels</cp:lastModifiedBy>
  <cp:revision>19</cp:revision>
  <cp:lastPrinted>2024-06-03T12:30:08Z</cp:lastPrinted>
  <dcterms:created xsi:type="dcterms:W3CDTF">2020-07-14T08:36:14Z</dcterms:created>
  <dcterms:modified xsi:type="dcterms:W3CDTF">2024-06-03T12:30:11Z</dcterms:modified>
</cp:coreProperties>
</file>